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13" r:id="rId3"/>
    <p:sldId id="258" r:id="rId4"/>
    <p:sldId id="262" r:id="rId5"/>
    <p:sldId id="266" r:id="rId6"/>
    <p:sldId id="268" r:id="rId7"/>
    <p:sldId id="270" r:id="rId8"/>
    <p:sldId id="272" r:id="rId9"/>
    <p:sldId id="273" r:id="rId10"/>
    <p:sldId id="275" r:id="rId11"/>
    <p:sldId id="305" r:id="rId12"/>
    <p:sldId id="311" r:id="rId13"/>
    <p:sldId id="287" r:id="rId14"/>
    <p:sldId id="304" r:id="rId15"/>
    <p:sldId id="314" r:id="rId16"/>
    <p:sldId id="279" r:id="rId17"/>
    <p:sldId id="283" r:id="rId18"/>
    <p:sldId id="284" r:id="rId19"/>
    <p:sldId id="315" r:id="rId20"/>
    <p:sldId id="282" r:id="rId21"/>
    <p:sldId id="306" r:id="rId22"/>
    <p:sldId id="290" r:id="rId23"/>
    <p:sldId id="291" r:id="rId24"/>
    <p:sldId id="307" r:id="rId25"/>
    <p:sldId id="316" r:id="rId26"/>
    <p:sldId id="317" r:id="rId27"/>
    <p:sldId id="276" r:id="rId28"/>
    <p:sldId id="277" r:id="rId29"/>
    <p:sldId id="318" r:id="rId30"/>
    <p:sldId id="319" r:id="rId31"/>
    <p:sldId id="320" r:id="rId32"/>
    <p:sldId id="285" r:id="rId33"/>
    <p:sldId id="286" r:id="rId34"/>
    <p:sldId id="293" r:id="rId35"/>
    <p:sldId id="321" r:id="rId36"/>
    <p:sldId id="308" r:id="rId37"/>
    <p:sldId id="294" r:id="rId38"/>
    <p:sldId id="322" r:id="rId39"/>
    <p:sldId id="323" r:id="rId40"/>
    <p:sldId id="324" r:id="rId41"/>
    <p:sldId id="303" r:id="rId42"/>
    <p:sldId id="299" r:id="rId43"/>
    <p:sldId id="325" r:id="rId44"/>
    <p:sldId id="326" r:id="rId45"/>
    <p:sldId id="328" r:id="rId46"/>
    <p:sldId id="295" r:id="rId47"/>
    <p:sldId id="301" r:id="rId48"/>
    <p:sldId id="330" r:id="rId49"/>
    <p:sldId id="331" r:id="rId50"/>
    <p:sldId id="332" r:id="rId51"/>
    <p:sldId id="329" r:id="rId52"/>
    <p:sldId id="334" r:id="rId53"/>
    <p:sldId id="312" r:id="rId54"/>
    <p:sldId id="333" r:id="rId5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10" autoAdjust="0"/>
  </p:normalViewPr>
  <p:slideViewPr>
    <p:cSldViewPr>
      <p:cViewPr>
        <p:scale>
          <a:sx n="80" d="100"/>
          <a:sy n="80" d="100"/>
        </p:scale>
        <p:origin x="-1674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tockChart>
        <c:ser>
          <c:idx val="0"/>
          <c:order val="0"/>
          <c:spPr>
            <a:ln w="28575">
              <a:noFill/>
            </a:ln>
          </c:spPr>
          <c:marker>
            <c:symbol val="none"/>
          </c:marker>
          <c:cat>
            <c:strRef>
              <c:f>Hoja1!$K$5:$K$11</c:f>
              <c:strCache>
                <c:ptCount val="7"/>
                <c:pt idx="0">
                  <c:v>PCC subcritica</c:v>
                </c:pt>
                <c:pt idx="1">
                  <c:v>PCC supecritica</c:v>
                </c:pt>
                <c:pt idx="2">
                  <c:v>PCC ultrasupercritica</c:v>
                </c:pt>
                <c:pt idx="3">
                  <c:v>FBC subcritica</c:v>
                </c:pt>
                <c:pt idx="4">
                  <c:v>FBC supecritica</c:v>
                </c:pt>
                <c:pt idx="5">
                  <c:v>FBC ultrasupercritica</c:v>
                </c:pt>
                <c:pt idx="6">
                  <c:v>IGCC</c:v>
                </c:pt>
              </c:strCache>
            </c:strRef>
          </c:cat>
          <c:val>
            <c:numRef>
              <c:f>Hoja1!$L$5:$L$11</c:f>
              <c:numCache>
                <c:formatCode>General</c:formatCode>
                <c:ptCount val="7"/>
                <c:pt idx="0">
                  <c:v>37</c:v>
                </c:pt>
                <c:pt idx="1">
                  <c:v>42</c:v>
                </c:pt>
                <c:pt idx="2">
                  <c:v>46</c:v>
                </c:pt>
                <c:pt idx="3">
                  <c:v>39</c:v>
                </c:pt>
                <c:pt idx="4">
                  <c:v>43</c:v>
                </c:pt>
                <c:pt idx="5">
                  <c:v>46</c:v>
                </c:pt>
                <c:pt idx="6">
                  <c:v>42</c:v>
                </c:pt>
              </c:numCache>
            </c:numRef>
          </c:val>
          <c:smooth val="0"/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cat>
            <c:strRef>
              <c:f>Hoja1!$K$5:$K$11</c:f>
              <c:strCache>
                <c:ptCount val="7"/>
                <c:pt idx="0">
                  <c:v>PCC subcritica</c:v>
                </c:pt>
                <c:pt idx="1">
                  <c:v>PCC supecritica</c:v>
                </c:pt>
                <c:pt idx="2">
                  <c:v>PCC ultrasupercritica</c:v>
                </c:pt>
                <c:pt idx="3">
                  <c:v>FBC subcritica</c:v>
                </c:pt>
                <c:pt idx="4">
                  <c:v>FBC supecritica</c:v>
                </c:pt>
                <c:pt idx="5">
                  <c:v>FBC ultrasupercritica</c:v>
                </c:pt>
                <c:pt idx="6">
                  <c:v>IGCC</c:v>
                </c:pt>
              </c:strCache>
            </c:strRef>
          </c:cat>
          <c:val>
            <c:numRef>
              <c:f>Hoja1!$M$5:$M$11</c:f>
              <c:numCache>
                <c:formatCode>General</c:formatCode>
                <c:ptCount val="7"/>
                <c:pt idx="0">
                  <c:v>33</c:v>
                </c:pt>
                <c:pt idx="1">
                  <c:v>38</c:v>
                </c:pt>
                <c:pt idx="2">
                  <c:v>42</c:v>
                </c:pt>
                <c:pt idx="3">
                  <c:v>36</c:v>
                </c:pt>
                <c:pt idx="4">
                  <c:v>40</c:v>
                </c:pt>
                <c:pt idx="5">
                  <c:v>42</c:v>
                </c:pt>
                <c:pt idx="6">
                  <c:v>38</c:v>
                </c:pt>
              </c:numCache>
            </c:numRef>
          </c: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dot"/>
            <c:size val="3"/>
          </c:marker>
          <c:cat>
            <c:strRef>
              <c:f>Hoja1!$K$5:$K$11</c:f>
              <c:strCache>
                <c:ptCount val="7"/>
                <c:pt idx="0">
                  <c:v>PCC subcritica</c:v>
                </c:pt>
                <c:pt idx="1">
                  <c:v>PCC supecritica</c:v>
                </c:pt>
                <c:pt idx="2">
                  <c:v>PCC ultrasupercritica</c:v>
                </c:pt>
                <c:pt idx="3">
                  <c:v>FBC subcritica</c:v>
                </c:pt>
                <c:pt idx="4">
                  <c:v>FBC supecritica</c:v>
                </c:pt>
                <c:pt idx="5">
                  <c:v>FBC ultrasupercritica</c:v>
                </c:pt>
                <c:pt idx="6">
                  <c:v>IGCC</c:v>
                </c:pt>
              </c:strCache>
            </c:strRef>
          </c:cat>
          <c:val>
            <c:numRef>
              <c:f>Hoja1!$N$5:$N$11</c:f>
              <c:numCache>
                <c:formatCode>General</c:formatCode>
                <c:ptCount val="7"/>
                <c:pt idx="0">
                  <c:v>33</c:v>
                </c:pt>
                <c:pt idx="1">
                  <c:v>38</c:v>
                </c:pt>
                <c:pt idx="2">
                  <c:v>43</c:v>
                </c:pt>
                <c:pt idx="3">
                  <c:v>36</c:v>
                </c:pt>
                <c:pt idx="4">
                  <c:v>40</c:v>
                </c:pt>
                <c:pt idx="5">
                  <c:v>42</c:v>
                </c:pt>
                <c:pt idx="6">
                  <c:v>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axId val="33311360"/>
        <c:axId val="33317248"/>
      </c:stockChart>
      <c:catAx>
        <c:axId val="33311360"/>
        <c:scaling>
          <c:orientation val="minMax"/>
        </c:scaling>
        <c:delete val="0"/>
        <c:axPos val="b"/>
        <c:majorTickMark val="out"/>
        <c:minorTickMark val="none"/>
        <c:tickLblPos val="nextTo"/>
        <c:crossAx val="33317248"/>
        <c:crosses val="autoZero"/>
        <c:auto val="1"/>
        <c:lblAlgn val="ctr"/>
        <c:lblOffset val="100"/>
        <c:noMultiLvlLbl val="0"/>
      </c:catAx>
      <c:valAx>
        <c:axId val="33317248"/>
        <c:scaling>
          <c:orientation val="minMax"/>
          <c:min val="2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chemeClr val="accent1">
                <a:alpha val="42000"/>
              </a:schemeClr>
            </a:solidFill>
          </a:ln>
        </c:spPr>
        <c:crossAx val="333113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39AC4-F14B-439C-A61D-1CA7ABBA1BED}" type="datetimeFigureOut">
              <a:rPr lang="es-ES" smtClean="0"/>
              <a:t>19/05/2014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24169-6B8B-47C5-8A71-694D049D92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53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24169-6B8B-47C5-8A71-694D049D9236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8649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24169-6B8B-47C5-8A71-694D049D9236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979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821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190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44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153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2574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600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9527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174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550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29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214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BCAEA-9ED4-42DB-842A-B918C99A29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0.png"/><Relationship Id="rId4" Type="http://schemas.openxmlformats.org/officeDocument/2006/relationships/oleObject" Target="../embeddings/Microsoft_Excel_97-2003_Worksheet1.xls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1470025"/>
          </a:xfrm>
        </p:spPr>
        <p:txBody>
          <a:bodyPr/>
          <a:lstStyle/>
          <a:p>
            <a:r>
              <a:rPr lang="es-ES_tradnl" b="1" dirty="0"/>
              <a:t>El </a:t>
            </a:r>
            <a:r>
              <a:rPr lang="es-ES_tradnl" b="1" dirty="0" smtClean="0"/>
              <a:t>Carbón </a:t>
            </a:r>
            <a:r>
              <a:rPr lang="es-ES_tradnl" b="1" dirty="0"/>
              <a:t>como </a:t>
            </a:r>
            <a:r>
              <a:rPr lang="es-ES_tradnl" b="1" dirty="0" smtClean="0"/>
              <a:t>Alternativa Energética </a:t>
            </a:r>
            <a:endParaRPr lang="es-E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1209"/>
            <a:ext cx="9144000" cy="15567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253185" y="3789040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Juan Otero de Becerra</a:t>
            </a:r>
          </a:p>
          <a:p>
            <a:pPr algn="ctr"/>
            <a:r>
              <a:rPr lang="es-ES" dirty="0" smtClean="0"/>
              <a:t>Jefe de División de Combustión y Gasificación</a:t>
            </a:r>
          </a:p>
          <a:p>
            <a:pPr algn="ctr"/>
            <a:r>
              <a:rPr lang="es-ES" dirty="0" smtClean="0"/>
              <a:t>CIEMAT</a:t>
            </a:r>
          </a:p>
          <a:p>
            <a:pPr algn="ctr"/>
            <a:r>
              <a:rPr lang="es-ES" dirty="0" smtClean="0"/>
              <a:t>juan.otero@ciemat.es 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798735" y="1628800"/>
            <a:ext cx="802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b="1" dirty="0"/>
              <a:t>El aprovechamiento del carbón y sus </a:t>
            </a:r>
            <a:r>
              <a:rPr lang="es-ES_tradnl" sz="2400" b="1" dirty="0" smtClean="0"/>
              <a:t>impactos ambientales</a:t>
            </a:r>
            <a:endParaRPr lang="es-ES" sz="2400" dirty="0"/>
          </a:p>
        </p:txBody>
      </p:sp>
      <p:pic>
        <p:nvPicPr>
          <p:cNvPr id="18435" name="Picture 3" descr="D:\conferencia brasil\30X4 EconomíayCompetitividad Banderas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55"/>
            <a:ext cx="9144000" cy="121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225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8233" y="3284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De donde venimos</a:t>
            </a:r>
            <a:br>
              <a:rPr lang="es-ES" dirty="0" smtClean="0"/>
            </a:br>
            <a:r>
              <a:rPr lang="es-ES" dirty="0" smtClean="0"/>
              <a:t>y</a:t>
            </a:r>
            <a:br>
              <a:rPr lang="es-ES" dirty="0" smtClean="0"/>
            </a:br>
            <a:r>
              <a:rPr lang="es-ES" dirty="0" smtClean="0"/>
              <a:t>donde estamos</a:t>
            </a: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</a:t>
            </a:fld>
            <a:endParaRPr lang="es-ES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676833" y="134076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 dirty="0" smtClean="0"/>
              <a:t>El Carbón como Alternativa Energética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026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8" t="19777" r="25000" b="46082"/>
          <a:stretch/>
        </p:blipFill>
        <p:spPr bwMode="auto">
          <a:xfrm>
            <a:off x="1187624" y="1628800"/>
            <a:ext cx="6912768" cy="344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 smtClean="0"/>
              <a:t>WORLD TOTAL PRIMARY ENERGY SUPPLY fuel shares (TPES, </a:t>
            </a:r>
            <a:r>
              <a:rPr lang="es-ES" sz="3600" dirty="0" err="1" smtClean="0"/>
              <a:t>Mtoe</a:t>
            </a:r>
            <a:r>
              <a:rPr lang="es-ES" sz="3600" dirty="0" smtClean="0"/>
              <a:t>)</a:t>
            </a:r>
            <a:endParaRPr lang="es-ES" sz="3600" dirty="0"/>
          </a:p>
        </p:txBody>
      </p:sp>
      <p:sp>
        <p:nvSpPr>
          <p:cNvPr id="4" name="3 Rectángulo"/>
          <p:cNvSpPr/>
          <p:nvPr/>
        </p:nvSpPr>
        <p:spPr>
          <a:xfrm>
            <a:off x="1043608" y="5524692"/>
            <a:ext cx="28424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i="1" dirty="0" err="1"/>
              <a:t>Source</a:t>
            </a:r>
            <a:r>
              <a:rPr lang="es-ES" sz="1100" i="1" dirty="0"/>
              <a:t>: IEA Key </a:t>
            </a:r>
            <a:r>
              <a:rPr lang="es-ES" sz="1100" i="1" dirty="0" err="1"/>
              <a:t>World</a:t>
            </a:r>
            <a:r>
              <a:rPr lang="es-ES" sz="1100" i="1" dirty="0"/>
              <a:t> </a:t>
            </a:r>
            <a:r>
              <a:rPr lang="es-ES" sz="1100" i="1" dirty="0" err="1"/>
              <a:t>Energy</a:t>
            </a:r>
            <a:r>
              <a:rPr lang="es-ES" sz="1100" i="1" dirty="0"/>
              <a:t> STATISTICS 2013</a:t>
            </a:r>
            <a:endParaRPr lang="es-ES" sz="1100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27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 smtClean="0"/>
              <a:t>WORLD TOTAL PRIMARY ENERGY SUPPLY</a:t>
            </a:r>
            <a:br>
              <a:rPr lang="es-ES" sz="3600" dirty="0" smtClean="0"/>
            </a:br>
            <a:r>
              <a:rPr lang="es-ES" sz="3600" dirty="0" smtClean="0"/>
              <a:t> regional shares (TPES, </a:t>
            </a:r>
            <a:r>
              <a:rPr lang="es-ES" sz="3600" dirty="0" err="1" smtClean="0"/>
              <a:t>Mtoe</a:t>
            </a:r>
            <a:r>
              <a:rPr lang="es-ES" sz="3600" dirty="0" smtClean="0"/>
              <a:t>)</a:t>
            </a:r>
            <a:endParaRPr lang="es-E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7" t="27978" r="25162" b="38577"/>
          <a:stretch/>
        </p:blipFill>
        <p:spPr bwMode="auto">
          <a:xfrm>
            <a:off x="1475656" y="1700808"/>
            <a:ext cx="6534060" cy="337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043608" y="5524692"/>
            <a:ext cx="28424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i="1" dirty="0" err="1"/>
              <a:t>Source</a:t>
            </a:r>
            <a:r>
              <a:rPr lang="es-ES" sz="1100" i="1" dirty="0"/>
              <a:t>: IEA Key </a:t>
            </a:r>
            <a:r>
              <a:rPr lang="es-ES" sz="1100" i="1" dirty="0" err="1"/>
              <a:t>World</a:t>
            </a:r>
            <a:r>
              <a:rPr lang="es-ES" sz="1100" i="1" dirty="0"/>
              <a:t> </a:t>
            </a:r>
            <a:r>
              <a:rPr lang="es-ES" sz="1100" i="1" dirty="0" err="1"/>
              <a:t>Energy</a:t>
            </a:r>
            <a:r>
              <a:rPr lang="es-ES" sz="1100" i="1" dirty="0"/>
              <a:t> STATISTICS 2013</a:t>
            </a:r>
            <a:endParaRPr lang="es-ES" sz="11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649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 smtClean="0"/>
              <a:t>Natural gas </a:t>
            </a:r>
            <a:r>
              <a:rPr lang="es-ES" sz="3600" dirty="0" err="1" smtClean="0"/>
              <a:t>Production</a:t>
            </a: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/>
              <a:t> regional shares  (</a:t>
            </a:r>
            <a:r>
              <a:rPr lang="es-ES" sz="3600" dirty="0" err="1" smtClean="0"/>
              <a:t>billion</a:t>
            </a:r>
            <a:r>
              <a:rPr lang="es-ES" sz="3600" dirty="0" smtClean="0"/>
              <a:t> </a:t>
            </a:r>
            <a:r>
              <a:rPr lang="es-ES" sz="3600" dirty="0" err="1" smtClean="0"/>
              <a:t>cubic</a:t>
            </a:r>
            <a:r>
              <a:rPr lang="es-ES" sz="3600" dirty="0" smtClean="0"/>
              <a:t> metres)</a:t>
            </a:r>
            <a:endParaRPr lang="es-ES" sz="3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5" t="34914" r="23869" b="24569"/>
          <a:stretch/>
        </p:blipFill>
        <p:spPr bwMode="auto">
          <a:xfrm>
            <a:off x="1403648" y="1633618"/>
            <a:ext cx="6408712" cy="389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19" t="54526" r="30011" b="15086"/>
          <a:stretch/>
        </p:blipFill>
        <p:spPr bwMode="auto">
          <a:xfrm>
            <a:off x="7246297" y="1326944"/>
            <a:ext cx="1132126" cy="967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043608" y="5524692"/>
            <a:ext cx="28424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i="1" dirty="0" err="1"/>
              <a:t>Source</a:t>
            </a:r>
            <a:r>
              <a:rPr lang="es-ES" sz="1100" i="1" dirty="0"/>
              <a:t>: IEA Key </a:t>
            </a:r>
            <a:r>
              <a:rPr lang="es-ES" sz="1100" i="1" dirty="0" err="1"/>
              <a:t>World</a:t>
            </a:r>
            <a:r>
              <a:rPr lang="es-ES" sz="1100" i="1" dirty="0"/>
              <a:t> </a:t>
            </a:r>
            <a:r>
              <a:rPr lang="es-ES" sz="1100" i="1" dirty="0" err="1"/>
              <a:t>Energy</a:t>
            </a:r>
            <a:r>
              <a:rPr lang="es-ES" sz="1100" i="1" dirty="0"/>
              <a:t> STATISTICS 2013</a:t>
            </a:r>
            <a:endParaRPr lang="es-ES" sz="11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03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 smtClean="0"/>
              <a:t>Coal </a:t>
            </a:r>
            <a:r>
              <a:rPr lang="es-ES" sz="3600" dirty="0" err="1" smtClean="0"/>
              <a:t>Production</a:t>
            </a: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/>
              <a:t> regional shares  (Mt)</a:t>
            </a:r>
            <a:endParaRPr lang="es-ES" sz="3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4" t="27585" r="22091" b="36208"/>
          <a:stretch/>
        </p:blipFill>
        <p:spPr bwMode="auto">
          <a:xfrm>
            <a:off x="971600" y="1700808"/>
            <a:ext cx="7200800" cy="369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19" t="23250" r="30334" b="48060"/>
          <a:stretch/>
        </p:blipFill>
        <p:spPr bwMode="auto">
          <a:xfrm>
            <a:off x="7020272" y="692696"/>
            <a:ext cx="1642985" cy="134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043608" y="5524692"/>
            <a:ext cx="28424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i="1" dirty="0" err="1"/>
              <a:t>Source</a:t>
            </a:r>
            <a:r>
              <a:rPr lang="es-ES" sz="1100" i="1" dirty="0"/>
              <a:t>: IEA Key </a:t>
            </a:r>
            <a:r>
              <a:rPr lang="es-ES" sz="1100" i="1" dirty="0" err="1"/>
              <a:t>World</a:t>
            </a:r>
            <a:r>
              <a:rPr lang="es-ES" sz="1100" i="1" dirty="0"/>
              <a:t> </a:t>
            </a:r>
            <a:r>
              <a:rPr lang="es-ES" sz="1100" i="1" dirty="0" err="1"/>
              <a:t>Energy</a:t>
            </a:r>
            <a:r>
              <a:rPr lang="es-ES" sz="1100" i="1" dirty="0"/>
              <a:t> STATISTICS 2013</a:t>
            </a:r>
            <a:endParaRPr lang="es-ES" sz="11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99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 err="1" smtClean="0"/>
              <a:t>Hydro</a:t>
            </a:r>
            <a:r>
              <a:rPr lang="es-ES" sz="3600" dirty="0" smtClean="0"/>
              <a:t> </a:t>
            </a:r>
            <a:r>
              <a:rPr lang="es-ES" sz="3600" dirty="0" err="1" smtClean="0"/>
              <a:t>Production</a:t>
            </a: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/>
              <a:t> regional shares  (</a:t>
            </a:r>
            <a:r>
              <a:rPr lang="es-ES" sz="3600" dirty="0" err="1" smtClean="0"/>
              <a:t>TWh</a:t>
            </a:r>
            <a:r>
              <a:rPr lang="es-ES" sz="3600" dirty="0" smtClean="0"/>
              <a:t>)</a:t>
            </a:r>
            <a:endParaRPr lang="es-ES" sz="3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4" t="28879" r="24677" b="35561"/>
          <a:stretch/>
        </p:blipFill>
        <p:spPr bwMode="auto">
          <a:xfrm>
            <a:off x="827584" y="1772816"/>
            <a:ext cx="7193818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9" t="33259" r="30032" b="37598"/>
          <a:stretch/>
        </p:blipFill>
        <p:spPr bwMode="auto">
          <a:xfrm>
            <a:off x="7452320" y="764704"/>
            <a:ext cx="1397645" cy="119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043608" y="5524692"/>
            <a:ext cx="28424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i="1" dirty="0" err="1"/>
              <a:t>Source</a:t>
            </a:r>
            <a:r>
              <a:rPr lang="es-ES" sz="1100" i="1" dirty="0"/>
              <a:t>: IEA Key </a:t>
            </a:r>
            <a:r>
              <a:rPr lang="es-ES" sz="1100" i="1" dirty="0" err="1"/>
              <a:t>World</a:t>
            </a:r>
            <a:r>
              <a:rPr lang="es-ES" sz="1100" i="1" dirty="0"/>
              <a:t> </a:t>
            </a:r>
            <a:r>
              <a:rPr lang="es-ES" sz="1100" i="1" dirty="0" err="1"/>
              <a:t>Energy</a:t>
            </a:r>
            <a:r>
              <a:rPr lang="es-ES" sz="1100" i="1" dirty="0"/>
              <a:t> STATISTICS 2013</a:t>
            </a:r>
            <a:endParaRPr lang="es-ES" sz="11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793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World Electricity Generation </a:t>
            </a: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/>
              <a:t>Fuel</a:t>
            </a:r>
            <a:r>
              <a:rPr lang="es-ES" sz="3600" dirty="0"/>
              <a:t> </a:t>
            </a:r>
            <a:r>
              <a:rPr lang="es-ES" sz="3600" dirty="0" smtClean="0"/>
              <a:t>shares  (</a:t>
            </a:r>
            <a:r>
              <a:rPr lang="es-ES" sz="3600" dirty="0" err="1" smtClean="0"/>
              <a:t>TWh</a:t>
            </a:r>
            <a:r>
              <a:rPr lang="es-ES" sz="3600" dirty="0" smtClean="0"/>
              <a:t>)</a:t>
            </a:r>
            <a:endParaRPr lang="es-ES" sz="3600" dirty="0"/>
          </a:p>
        </p:txBody>
      </p:sp>
      <p:sp>
        <p:nvSpPr>
          <p:cNvPr id="4" name="3 Rectángulo"/>
          <p:cNvSpPr/>
          <p:nvPr/>
        </p:nvSpPr>
        <p:spPr>
          <a:xfrm>
            <a:off x="1043608" y="5524692"/>
            <a:ext cx="2932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i="1" dirty="0" err="1"/>
              <a:t>Source</a:t>
            </a:r>
            <a:r>
              <a:rPr lang="es-ES" sz="1100" i="1" dirty="0"/>
              <a:t>: IEA Key </a:t>
            </a:r>
            <a:r>
              <a:rPr lang="es-ES" sz="1100" i="1" dirty="0" err="1"/>
              <a:t>World</a:t>
            </a:r>
            <a:r>
              <a:rPr lang="es-ES" sz="1100" i="1" dirty="0"/>
              <a:t> </a:t>
            </a:r>
            <a:r>
              <a:rPr lang="es-ES" sz="1100" i="1" dirty="0" err="1"/>
              <a:t>Energy</a:t>
            </a:r>
            <a:r>
              <a:rPr lang="es-ES" sz="1100" i="1" dirty="0"/>
              <a:t> STATISTICS 20</a:t>
            </a:r>
            <a:r>
              <a:rPr lang="es-ES" i="1" dirty="0"/>
              <a:t>13</a:t>
            </a: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8</a:t>
            </a:fld>
            <a:endParaRPr lang="es-E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5" r="2049"/>
          <a:stretch/>
        </p:blipFill>
        <p:spPr bwMode="auto">
          <a:xfrm>
            <a:off x="1253560" y="1916832"/>
            <a:ext cx="6319519" cy="30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93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8489" y="260648"/>
            <a:ext cx="8229600" cy="1143000"/>
          </a:xfrm>
        </p:spPr>
        <p:txBody>
          <a:bodyPr>
            <a:noAutofit/>
          </a:bodyPr>
          <a:lstStyle/>
          <a:p>
            <a:r>
              <a:rPr lang="es-ES" sz="3600" dirty="0" err="1" smtClean="0"/>
              <a:t>World</a:t>
            </a:r>
            <a:r>
              <a:rPr lang="es-ES" sz="3600" dirty="0" smtClean="0"/>
              <a:t> </a:t>
            </a:r>
            <a:r>
              <a:rPr lang="es-ES" sz="3600" dirty="0" err="1" smtClean="0"/>
              <a:t>Electricity</a:t>
            </a:r>
            <a:r>
              <a:rPr lang="es-ES" sz="3600" dirty="0" smtClean="0"/>
              <a:t> </a:t>
            </a:r>
            <a:r>
              <a:rPr lang="es-ES" sz="3600" dirty="0" err="1" smtClean="0"/>
              <a:t>Generation</a:t>
            </a:r>
            <a:r>
              <a:rPr lang="es-ES" sz="3600" dirty="0" smtClean="0"/>
              <a:t> </a:t>
            </a:r>
            <a:br>
              <a:rPr lang="es-ES" sz="3600" dirty="0" smtClean="0"/>
            </a:br>
            <a:r>
              <a:rPr lang="es-ES" sz="3600" dirty="0" smtClean="0"/>
              <a:t>2011 </a:t>
            </a:r>
            <a:r>
              <a:rPr lang="es-ES" sz="3600" dirty="0" err="1" smtClean="0"/>
              <a:t>Fossil</a:t>
            </a:r>
            <a:r>
              <a:rPr lang="es-ES" sz="3600" dirty="0" smtClean="0"/>
              <a:t> </a:t>
            </a:r>
            <a:r>
              <a:rPr lang="es-ES" sz="3600" dirty="0" err="1" smtClean="0"/>
              <a:t>Fuels</a:t>
            </a:r>
            <a:r>
              <a:rPr lang="es-ES" sz="3600" dirty="0" smtClean="0"/>
              <a:t> &amp; regional shares  (</a:t>
            </a:r>
            <a:r>
              <a:rPr lang="es-ES" sz="3600" dirty="0" err="1" smtClean="0"/>
              <a:t>TWh</a:t>
            </a:r>
            <a:r>
              <a:rPr lang="es-ES" sz="3600" dirty="0" smtClean="0"/>
              <a:t>)</a:t>
            </a:r>
            <a:endParaRPr lang="es-ES" sz="36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7" t="17164" r="60121" b="39925"/>
          <a:stretch/>
        </p:blipFill>
        <p:spPr bwMode="auto">
          <a:xfrm>
            <a:off x="871654" y="1523584"/>
            <a:ext cx="2071650" cy="44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5" t="24406" r="44263" b="32683"/>
          <a:stretch/>
        </p:blipFill>
        <p:spPr bwMode="auto">
          <a:xfrm>
            <a:off x="6228184" y="1542787"/>
            <a:ext cx="2129732" cy="44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7" t="32042" r="28871" b="25980"/>
          <a:stretch/>
        </p:blipFill>
        <p:spPr bwMode="auto">
          <a:xfrm>
            <a:off x="3563888" y="1555719"/>
            <a:ext cx="2032927" cy="435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539552" y="6020506"/>
            <a:ext cx="2887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i="1" dirty="0" err="1"/>
              <a:t>Source</a:t>
            </a:r>
            <a:r>
              <a:rPr lang="es-ES" sz="1100" i="1" dirty="0"/>
              <a:t>: IEA Key </a:t>
            </a:r>
            <a:r>
              <a:rPr lang="es-ES" sz="1100" i="1" dirty="0" err="1"/>
              <a:t>World</a:t>
            </a:r>
            <a:r>
              <a:rPr lang="es-ES" sz="1100" i="1" dirty="0"/>
              <a:t> </a:t>
            </a:r>
            <a:r>
              <a:rPr lang="es-ES" sz="1100" i="1" dirty="0" err="1"/>
              <a:t>Energy</a:t>
            </a:r>
            <a:r>
              <a:rPr lang="es-ES" sz="1100" i="1" dirty="0"/>
              <a:t> STATISTICS 201</a:t>
            </a:r>
            <a:r>
              <a:rPr lang="es-ES" i="1" dirty="0"/>
              <a:t>3</a:t>
            </a: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667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8489" y="260648"/>
            <a:ext cx="8229600" cy="1143000"/>
          </a:xfrm>
        </p:spPr>
        <p:txBody>
          <a:bodyPr>
            <a:noAutofit/>
          </a:bodyPr>
          <a:lstStyle/>
          <a:p>
            <a:r>
              <a:rPr lang="es-ES" sz="3600" dirty="0" err="1" smtClean="0"/>
              <a:t>World</a:t>
            </a:r>
            <a:r>
              <a:rPr lang="es-ES" sz="3600" dirty="0" smtClean="0"/>
              <a:t> </a:t>
            </a:r>
            <a:r>
              <a:rPr lang="es-ES" sz="3600" dirty="0" err="1" smtClean="0"/>
              <a:t>Electricity</a:t>
            </a:r>
            <a:r>
              <a:rPr lang="es-ES" sz="3600" dirty="0" smtClean="0"/>
              <a:t> </a:t>
            </a:r>
            <a:r>
              <a:rPr lang="es-ES" sz="3600" dirty="0" err="1" smtClean="0"/>
              <a:t>Generation</a:t>
            </a:r>
            <a:r>
              <a:rPr lang="es-ES" sz="3600" dirty="0" smtClean="0"/>
              <a:t> </a:t>
            </a:r>
            <a:br>
              <a:rPr lang="es-ES" sz="3600" dirty="0" smtClean="0"/>
            </a:br>
            <a:r>
              <a:rPr lang="es-ES" sz="3600" dirty="0" smtClean="0"/>
              <a:t>regional shares  (</a:t>
            </a:r>
            <a:r>
              <a:rPr lang="es-ES" sz="3600" dirty="0" err="1" smtClean="0"/>
              <a:t>TWh</a:t>
            </a:r>
            <a:r>
              <a:rPr lang="es-ES" sz="3600" dirty="0" smtClean="0"/>
              <a:t>)</a:t>
            </a:r>
            <a:endParaRPr lang="es-ES" sz="36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6" t="35261" r="23461" b="32370"/>
          <a:stretch/>
        </p:blipFill>
        <p:spPr bwMode="auto">
          <a:xfrm>
            <a:off x="755576" y="1772816"/>
            <a:ext cx="7438201" cy="36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043608" y="5524692"/>
            <a:ext cx="28424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i="1" dirty="0" err="1"/>
              <a:t>Source</a:t>
            </a:r>
            <a:r>
              <a:rPr lang="es-ES" sz="1100" i="1" dirty="0"/>
              <a:t>: IEA Key </a:t>
            </a:r>
            <a:r>
              <a:rPr lang="es-ES" sz="1100" i="1" dirty="0" err="1"/>
              <a:t>World</a:t>
            </a:r>
            <a:r>
              <a:rPr lang="es-ES" sz="1100" i="1" dirty="0"/>
              <a:t> </a:t>
            </a:r>
            <a:r>
              <a:rPr lang="es-ES" sz="1100" i="1" dirty="0" err="1"/>
              <a:t>Energy</a:t>
            </a:r>
            <a:r>
              <a:rPr lang="es-ES" sz="1100" i="1" dirty="0"/>
              <a:t> STATISTICS 2013</a:t>
            </a:r>
            <a:endParaRPr lang="es-ES" sz="11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656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11</a:t>
            </a:fld>
            <a:endParaRPr lang="es-E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92696"/>
            <a:ext cx="6814145" cy="480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67544" y="5493946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100" dirty="0" smtClean="0"/>
              <a:t>Fuente: WEC -</a:t>
            </a:r>
            <a:r>
              <a:rPr lang="es-ES" sz="1100" dirty="0" err="1" smtClean="0"/>
              <a:t>World</a:t>
            </a:r>
            <a:r>
              <a:rPr lang="es-ES" sz="1100" dirty="0" smtClean="0"/>
              <a:t> </a:t>
            </a:r>
            <a:r>
              <a:rPr lang="es-ES" sz="1100" dirty="0" err="1"/>
              <a:t>Energy</a:t>
            </a:r>
            <a:r>
              <a:rPr lang="es-ES" sz="1100" dirty="0"/>
              <a:t> </a:t>
            </a:r>
            <a:r>
              <a:rPr lang="es-ES" sz="1100" dirty="0" err="1"/>
              <a:t>Perspective</a:t>
            </a:r>
            <a:endParaRPr lang="es-ES" sz="1100" dirty="0"/>
          </a:p>
          <a:p>
            <a:r>
              <a:rPr lang="es-ES" sz="1100" dirty="0" err="1"/>
              <a:t>Cost</a:t>
            </a:r>
            <a:r>
              <a:rPr lang="es-ES" sz="1100" dirty="0"/>
              <a:t> of </a:t>
            </a:r>
            <a:r>
              <a:rPr lang="es-ES" sz="1100" dirty="0" err="1"/>
              <a:t>Energy</a:t>
            </a:r>
            <a:r>
              <a:rPr lang="es-ES" sz="1100" dirty="0"/>
              <a:t> Technologie</a:t>
            </a:r>
            <a:r>
              <a:rPr lang="es-ES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47516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12</a:t>
            </a:fld>
            <a:endParaRPr lang="es-E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43138" y="1593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3" y="914400"/>
            <a:ext cx="39528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806933" y="391180"/>
            <a:ext cx="3530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En los </a:t>
            </a:r>
            <a:r>
              <a:rPr lang="es-ES" sz="2800" dirty="0" err="1" smtClean="0"/>
              <a:t>ultimos</a:t>
            </a:r>
            <a:r>
              <a:rPr lang="es-ES" sz="2800" dirty="0" smtClean="0"/>
              <a:t> 40 años: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83029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9" t="24199" r="30865" b="27766"/>
          <a:stretch/>
        </p:blipFill>
        <p:spPr bwMode="auto">
          <a:xfrm>
            <a:off x="1658150" y="1196752"/>
            <a:ext cx="5938185" cy="434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13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395536" y="5672398"/>
            <a:ext cx="46085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 smtClean="0"/>
              <a:t>Fuente: WEC - </a:t>
            </a:r>
            <a:r>
              <a:rPr lang="es-ES" sz="1100" dirty="0" err="1" smtClean="0"/>
              <a:t>World</a:t>
            </a:r>
            <a:r>
              <a:rPr lang="es-ES" sz="1100" dirty="0" smtClean="0"/>
              <a:t> </a:t>
            </a:r>
            <a:r>
              <a:rPr lang="es-ES" sz="1100" dirty="0" err="1"/>
              <a:t>Energy</a:t>
            </a:r>
            <a:r>
              <a:rPr lang="es-ES" sz="1100" dirty="0"/>
              <a:t> </a:t>
            </a:r>
            <a:r>
              <a:rPr lang="es-ES" sz="1100" dirty="0" err="1" smtClean="0"/>
              <a:t>Perspective</a:t>
            </a:r>
            <a:r>
              <a:rPr lang="es-ES" sz="1100" dirty="0" smtClean="0"/>
              <a:t> 2013</a:t>
            </a:r>
            <a:endParaRPr lang="es-ES" sz="1100" dirty="0"/>
          </a:p>
        </p:txBody>
      </p:sp>
      <p:sp>
        <p:nvSpPr>
          <p:cNvPr id="9" name="8 CuadroTexto"/>
          <p:cNvSpPr txBox="1"/>
          <p:nvPr/>
        </p:nvSpPr>
        <p:spPr>
          <a:xfrm>
            <a:off x="1658151" y="620688"/>
            <a:ext cx="6223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err="1" smtClean="0"/>
              <a:t>Distribution</a:t>
            </a:r>
            <a:r>
              <a:rPr lang="es-ES" sz="2800" dirty="0" smtClean="0"/>
              <a:t> of </a:t>
            </a:r>
            <a:r>
              <a:rPr lang="es-ES" sz="2800" dirty="0" err="1" smtClean="0"/>
              <a:t>world</a:t>
            </a:r>
            <a:r>
              <a:rPr lang="es-ES" sz="2800" dirty="0" smtClean="0"/>
              <a:t> CO2 </a:t>
            </a:r>
            <a:r>
              <a:rPr lang="es-ES" sz="2800" dirty="0" err="1" smtClean="0"/>
              <a:t>emissions</a:t>
            </a:r>
            <a:r>
              <a:rPr lang="es-ES" sz="2800" dirty="0" smtClean="0"/>
              <a:t> 2011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871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14</a:t>
            </a:fld>
            <a:endParaRPr lang="es-E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026506"/>
            <a:ext cx="6739727" cy="464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536360" y="467380"/>
            <a:ext cx="38386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 smtClean="0"/>
              <a:t>CO2 </a:t>
            </a:r>
            <a:r>
              <a:rPr lang="es-ES" sz="2800" dirty="0" err="1"/>
              <a:t>emissions</a:t>
            </a:r>
            <a:r>
              <a:rPr lang="es-ES" sz="2800" dirty="0"/>
              <a:t> </a:t>
            </a:r>
            <a:r>
              <a:rPr lang="es-ES" sz="2800" dirty="0" smtClean="0"/>
              <a:t>per </a:t>
            </a:r>
            <a:r>
              <a:rPr lang="es-ES" sz="2800" dirty="0" err="1" smtClean="0"/>
              <a:t>capita</a:t>
            </a:r>
            <a:endParaRPr lang="es-ES" sz="2800" dirty="0"/>
          </a:p>
        </p:txBody>
      </p:sp>
      <p:sp>
        <p:nvSpPr>
          <p:cNvPr id="7" name="6 Rectángulo"/>
          <p:cNvSpPr/>
          <p:nvPr/>
        </p:nvSpPr>
        <p:spPr>
          <a:xfrm>
            <a:off x="395536" y="5672398"/>
            <a:ext cx="46085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 smtClean="0"/>
              <a:t>Fuente: WEC - </a:t>
            </a:r>
            <a:r>
              <a:rPr lang="es-ES" sz="1100" dirty="0" err="1" smtClean="0"/>
              <a:t>World</a:t>
            </a:r>
            <a:r>
              <a:rPr lang="es-ES" sz="1100" dirty="0" smtClean="0"/>
              <a:t> </a:t>
            </a:r>
            <a:r>
              <a:rPr lang="es-ES" sz="1100" dirty="0" err="1"/>
              <a:t>Energy</a:t>
            </a:r>
            <a:r>
              <a:rPr lang="es-ES" sz="1100" dirty="0"/>
              <a:t> </a:t>
            </a:r>
            <a:r>
              <a:rPr lang="es-ES" sz="1100" dirty="0" err="1" smtClean="0"/>
              <a:t>Perspective</a:t>
            </a:r>
            <a:r>
              <a:rPr lang="es-ES" sz="1100" dirty="0" smtClean="0"/>
              <a:t> 2013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28638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8233" y="3284984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Reservas</a:t>
            </a: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15</a:t>
            </a:fld>
            <a:endParaRPr lang="es-ES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676833" y="134076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 dirty="0" smtClean="0"/>
              <a:t>El Carbón como Alternativa Energética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421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t="20189" r="21075" b="10000"/>
          <a:stretch/>
        </p:blipFill>
        <p:spPr bwMode="auto">
          <a:xfrm>
            <a:off x="1290231" y="742792"/>
            <a:ext cx="6568467" cy="4528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475656" y="188640"/>
            <a:ext cx="60413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Total potential of energy resources 2012</a:t>
            </a:r>
            <a:endParaRPr lang="es-ES" sz="2800" dirty="0"/>
          </a:p>
        </p:txBody>
      </p:sp>
      <p:sp>
        <p:nvSpPr>
          <p:cNvPr id="4" name="3 Rectángulo"/>
          <p:cNvSpPr/>
          <p:nvPr/>
        </p:nvSpPr>
        <p:spPr>
          <a:xfrm>
            <a:off x="251520" y="5662409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smtClean="0"/>
              <a:t>Fuente: BGR </a:t>
            </a:r>
            <a:r>
              <a:rPr lang="en-US" sz="1100" dirty="0"/>
              <a:t>(2013): Energy Study 2013. Reserves, resources and availability of energy resources (17). – 112 p. Hannover</a:t>
            </a:r>
            <a:endParaRPr lang="es-ES" sz="1100" dirty="0"/>
          </a:p>
        </p:txBody>
      </p:sp>
      <p:sp>
        <p:nvSpPr>
          <p:cNvPr id="5" name="4 Rectángulo"/>
          <p:cNvSpPr/>
          <p:nvPr/>
        </p:nvSpPr>
        <p:spPr>
          <a:xfrm>
            <a:off x="4574465" y="521558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The energy content of all reserves in 2012 </a:t>
            </a:r>
            <a:r>
              <a:rPr lang="en-US" dirty="0" err="1"/>
              <a:t>totalled</a:t>
            </a:r>
            <a:r>
              <a:rPr lang="en-US" dirty="0"/>
              <a:t> 39,910 </a:t>
            </a:r>
            <a:r>
              <a:rPr lang="en-US" dirty="0" err="1"/>
              <a:t>Exajoule</a:t>
            </a:r>
            <a:r>
              <a:rPr lang="en-US" dirty="0"/>
              <a:t> (EJ)</a:t>
            </a:r>
            <a:endParaRPr lang="es-E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335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8" t="29612" r="25940" b="15781"/>
          <a:stretch/>
        </p:blipFill>
        <p:spPr bwMode="auto">
          <a:xfrm>
            <a:off x="1259632" y="1106002"/>
            <a:ext cx="6324504" cy="407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17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251520" y="5662409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smtClean="0"/>
              <a:t>Fuente: BGR </a:t>
            </a:r>
            <a:r>
              <a:rPr lang="en-US" sz="1100" dirty="0"/>
              <a:t>(2013): Energy Study 2013. Reserves, resources and availability of energy resources (17). – 112 p. Hannover</a:t>
            </a:r>
            <a:endParaRPr lang="es-ES" sz="1100" dirty="0"/>
          </a:p>
        </p:txBody>
      </p:sp>
      <p:sp>
        <p:nvSpPr>
          <p:cNvPr id="5" name="4 CuadroTexto"/>
          <p:cNvSpPr txBox="1"/>
          <p:nvPr/>
        </p:nvSpPr>
        <p:spPr>
          <a:xfrm>
            <a:off x="2794415" y="424731"/>
            <a:ext cx="2989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err="1" smtClean="0"/>
              <a:t>Hard</a:t>
            </a:r>
            <a:r>
              <a:rPr lang="es-ES" sz="2800" dirty="0" smtClean="0"/>
              <a:t> Coal </a:t>
            </a:r>
            <a:r>
              <a:rPr lang="es-ES" sz="2800" dirty="0" err="1" smtClean="0"/>
              <a:t>Potential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9141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6" t="23084" r="26030" b="24697"/>
          <a:stretch/>
        </p:blipFill>
        <p:spPr bwMode="auto">
          <a:xfrm>
            <a:off x="1331640" y="1275902"/>
            <a:ext cx="6341923" cy="3939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18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76064" y="551723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Fuente: BGR </a:t>
            </a:r>
            <a:r>
              <a:rPr lang="en-US" sz="1600" dirty="0"/>
              <a:t>(2013): Energy Study 2013. Reserves, resources and availability of energy resources (17). – 112 p. Hannover</a:t>
            </a:r>
            <a:endParaRPr lang="es-ES" sz="1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131840" y="476672"/>
            <a:ext cx="2535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err="1" smtClean="0"/>
              <a:t>Lignite</a:t>
            </a:r>
            <a:r>
              <a:rPr lang="es-ES" sz="2800" dirty="0" smtClean="0"/>
              <a:t> </a:t>
            </a:r>
            <a:r>
              <a:rPr lang="es-ES" sz="2800" dirty="0" err="1" smtClean="0"/>
              <a:t>Potential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26951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8233" y="3284984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A donde vamos</a:t>
            </a: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19</a:t>
            </a:fld>
            <a:endParaRPr lang="es-ES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676833" y="134076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 dirty="0" smtClean="0"/>
              <a:t>El Carbón como Alternativa Energética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89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6" t="24358" r="25134" b="11005"/>
          <a:stretch/>
        </p:blipFill>
        <p:spPr bwMode="auto">
          <a:xfrm>
            <a:off x="1907704" y="1737818"/>
            <a:ext cx="5328592" cy="402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899592" y="30320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Primary </a:t>
            </a:r>
            <a:r>
              <a:rPr lang="en-US" sz="2800" dirty="0"/>
              <a:t>energy </a:t>
            </a:r>
            <a:r>
              <a:rPr lang="en-US" sz="2800" dirty="0" smtClean="0"/>
              <a:t>consumption, </a:t>
            </a:r>
            <a:r>
              <a:rPr lang="en-US" sz="2800" dirty="0"/>
              <a:t>and a possible future development </a:t>
            </a:r>
            <a:endParaRPr lang="es-ES" sz="2800" dirty="0"/>
          </a:p>
        </p:txBody>
      </p:sp>
      <p:sp>
        <p:nvSpPr>
          <p:cNvPr id="4" name="3 Rectángulo"/>
          <p:cNvSpPr/>
          <p:nvPr/>
        </p:nvSpPr>
        <p:spPr>
          <a:xfrm>
            <a:off x="436355" y="5800358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Fuente: </a:t>
            </a:r>
            <a:r>
              <a:rPr lang="en-US" sz="1100" dirty="0" smtClean="0"/>
              <a:t> BGR </a:t>
            </a:r>
            <a:r>
              <a:rPr lang="en-US" sz="1100" dirty="0"/>
              <a:t>(2013): Energy Study 2013. Reserves, resources and availability of energy resources (17). – 112 p. Hannover</a:t>
            </a:r>
            <a:endParaRPr lang="es-ES" sz="11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20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888177" y="1257311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Federal Institute for Geosciences and </a:t>
            </a:r>
            <a:r>
              <a:rPr lang="en-US" dirty="0" smtClean="0"/>
              <a:t>Natural Resources </a:t>
            </a:r>
            <a:r>
              <a:rPr lang="en-US" dirty="0"/>
              <a:t>(BGR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9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21</a:t>
            </a:fld>
            <a:endParaRPr lang="es-E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08137"/>
            <a:ext cx="6696744" cy="42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467544" y="5493946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100" dirty="0" smtClean="0"/>
              <a:t>Fuente: WEC -</a:t>
            </a:r>
            <a:r>
              <a:rPr lang="es-ES" sz="1100" dirty="0" err="1" smtClean="0"/>
              <a:t>World</a:t>
            </a:r>
            <a:r>
              <a:rPr lang="es-ES" sz="1100" dirty="0" smtClean="0"/>
              <a:t> </a:t>
            </a:r>
            <a:r>
              <a:rPr lang="es-ES" sz="1100" dirty="0" err="1"/>
              <a:t>Energy</a:t>
            </a:r>
            <a:r>
              <a:rPr lang="es-ES" sz="1100" dirty="0"/>
              <a:t> </a:t>
            </a:r>
            <a:r>
              <a:rPr lang="es-ES" sz="1100" dirty="0" err="1" smtClean="0"/>
              <a:t>Perspective</a:t>
            </a:r>
            <a:r>
              <a:rPr lang="es-ES" sz="1100" dirty="0"/>
              <a:t> </a:t>
            </a:r>
            <a:r>
              <a:rPr lang="es-ES" sz="1100" dirty="0" smtClean="0"/>
              <a:t>- </a:t>
            </a:r>
            <a:r>
              <a:rPr lang="es-ES" sz="1100" dirty="0" err="1" smtClean="0"/>
              <a:t>Cost</a:t>
            </a:r>
            <a:r>
              <a:rPr lang="es-ES" sz="1100" dirty="0" smtClean="0"/>
              <a:t> </a:t>
            </a:r>
            <a:r>
              <a:rPr lang="es-ES" sz="1100" dirty="0"/>
              <a:t>of </a:t>
            </a:r>
            <a:r>
              <a:rPr lang="es-ES" sz="1100" dirty="0" err="1"/>
              <a:t>Energy</a:t>
            </a:r>
            <a:r>
              <a:rPr lang="es-ES" sz="1100" dirty="0"/>
              <a:t> Technologies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753544" y="574878"/>
            <a:ext cx="2879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/>
              <a:t>World</a:t>
            </a:r>
            <a:r>
              <a:rPr lang="es-ES" dirty="0"/>
              <a:t> </a:t>
            </a:r>
            <a:r>
              <a:rPr lang="es-ES" dirty="0" err="1" smtClean="0"/>
              <a:t>Energy</a:t>
            </a:r>
            <a:r>
              <a:rPr lang="es-ES" dirty="0" smtClean="0"/>
              <a:t> Council (WEC)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715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0685" y="4720857"/>
            <a:ext cx="9180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I</a:t>
            </a:r>
            <a:r>
              <a:rPr lang="en-US" dirty="0" smtClean="0"/>
              <a:t>n </a:t>
            </a:r>
            <a:r>
              <a:rPr lang="en-US" dirty="0"/>
              <a:t>the 2DS, by 2050 the largely </a:t>
            </a:r>
            <a:r>
              <a:rPr lang="en-US" dirty="0" err="1" smtClean="0"/>
              <a:t>decarbonised</a:t>
            </a:r>
            <a:r>
              <a:rPr lang="en-US" dirty="0" smtClean="0"/>
              <a:t> electricity </a:t>
            </a:r>
            <a:r>
              <a:rPr lang="en-US" dirty="0"/>
              <a:t>mix still depends on fossil fuels for 20% of electricity generation (down from 70% </a:t>
            </a:r>
            <a:r>
              <a:rPr lang="en-US" dirty="0" smtClean="0"/>
              <a:t>in 2011</a:t>
            </a:r>
            <a:r>
              <a:rPr lang="en-US" dirty="0"/>
              <a:t>), most of which is combined with CCS.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1" t="21811" r="25672" b="26815"/>
          <a:stretch/>
        </p:blipFill>
        <p:spPr bwMode="auto">
          <a:xfrm>
            <a:off x="918806" y="680841"/>
            <a:ext cx="6785678" cy="404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95536" y="5810978"/>
            <a:ext cx="51711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 smtClean="0"/>
              <a:t>Fuente: IEA </a:t>
            </a:r>
            <a:r>
              <a:rPr lang="es-ES" sz="1100" dirty="0" err="1" smtClean="0"/>
              <a:t>Energy</a:t>
            </a:r>
            <a:r>
              <a:rPr lang="es-ES" sz="1100" dirty="0" smtClean="0"/>
              <a:t> </a:t>
            </a:r>
            <a:r>
              <a:rPr lang="es-ES" sz="1100" dirty="0" err="1" smtClean="0"/>
              <a:t>Technology</a:t>
            </a:r>
            <a:r>
              <a:rPr lang="es-ES" sz="1100" dirty="0" smtClean="0"/>
              <a:t> </a:t>
            </a:r>
            <a:r>
              <a:rPr lang="es-ES" sz="1100" dirty="0" err="1" smtClean="0"/>
              <a:t>Perspectives</a:t>
            </a:r>
            <a:r>
              <a:rPr lang="es-ES" sz="1100" dirty="0" smtClean="0"/>
              <a:t> </a:t>
            </a:r>
            <a:r>
              <a:rPr lang="es-ES" sz="1100" dirty="0"/>
              <a:t>2014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22</a:t>
            </a:fld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2339752" y="620688"/>
            <a:ext cx="331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International </a:t>
            </a:r>
            <a:r>
              <a:rPr lang="es-ES" dirty="0" err="1" smtClean="0"/>
              <a:t>Energy</a:t>
            </a:r>
            <a:r>
              <a:rPr lang="es-ES" dirty="0" smtClean="0"/>
              <a:t> Agency (IEA)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87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3" t="25154" r="27104" b="12597"/>
          <a:stretch/>
        </p:blipFill>
        <p:spPr bwMode="auto">
          <a:xfrm>
            <a:off x="1537079" y="1165152"/>
            <a:ext cx="5983312" cy="461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23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395536" y="5810978"/>
            <a:ext cx="51711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 smtClean="0"/>
              <a:t>Fuente: IEA </a:t>
            </a:r>
            <a:r>
              <a:rPr lang="es-ES" sz="1100" dirty="0" err="1" smtClean="0"/>
              <a:t>Energy</a:t>
            </a:r>
            <a:r>
              <a:rPr lang="es-ES" sz="1100" dirty="0" smtClean="0"/>
              <a:t> </a:t>
            </a:r>
            <a:r>
              <a:rPr lang="es-ES" sz="1100" dirty="0" err="1" smtClean="0"/>
              <a:t>Technology</a:t>
            </a:r>
            <a:r>
              <a:rPr lang="es-ES" sz="1100" dirty="0" smtClean="0"/>
              <a:t> </a:t>
            </a:r>
            <a:r>
              <a:rPr lang="es-ES" sz="1100" dirty="0" err="1" smtClean="0"/>
              <a:t>Perspectives</a:t>
            </a:r>
            <a:r>
              <a:rPr lang="es-ES" sz="1100" dirty="0" smtClean="0"/>
              <a:t> </a:t>
            </a:r>
            <a:r>
              <a:rPr lang="es-ES" sz="1100" dirty="0"/>
              <a:t>2014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339752" y="620688"/>
            <a:ext cx="331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International </a:t>
            </a:r>
            <a:r>
              <a:rPr lang="es-ES" dirty="0" err="1" smtClean="0"/>
              <a:t>Energy</a:t>
            </a:r>
            <a:r>
              <a:rPr lang="es-ES" dirty="0" smtClean="0"/>
              <a:t> Agency (IEA)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72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24</a:t>
            </a:fld>
            <a:endParaRPr lang="es-E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69677"/>
            <a:ext cx="6768752" cy="472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971600" y="476672"/>
            <a:ext cx="7378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Costes POR TECNOLOGIA DE GENERACIÓN (2013)</a:t>
            </a:r>
            <a:endParaRPr lang="es-ES" sz="2800" dirty="0"/>
          </a:p>
        </p:txBody>
      </p:sp>
      <p:sp>
        <p:nvSpPr>
          <p:cNvPr id="10" name="9 Rectángulo"/>
          <p:cNvSpPr/>
          <p:nvPr/>
        </p:nvSpPr>
        <p:spPr>
          <a:xfrm>
            <a:off x="467544" y="5903694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100" dirty="0" smtClean="0"/>
              <a:t>Fuente: WEC -</a:t>
            </a:r>
            <a:r>
              <a:rPr lang="es-ES" sz="1100" dirty="0" err="1" smtClean="0"/>
              <a:t>World</a:t>
            </a:r>
            <a:r>
              <a:rPr lang="es-ES" sz="1100" dirty="0" smtClean="0"/>
              <a:t> </a:t>
            </a:r>
            <a:r>
              <a:rPr lang="es-ES" sz="1100" dirty="0" err="1"/>
              <a:t>Energy</a:t>
            </a:r>
            <a:r>
              <a:rPr lang="es-ES" sz="1100" dirty="0"/>
              <a:t> </a:t>
            </a:r>
            <a:r>
              <a:rPr lang="es-ES" sz="1100" dirty="0" err="1" smtClean="0"/>
              <a:t>Perspective</a:t>
            </a:r>
            <a:r>
              <a:rPr lang="es-ES" sz="1100" dirty="0"/>
              <a:t> </a:t>
            </a:r>
            <a:r>
              <a:rPr lang="es-ES" sz="1100" dirty="0" smtClean="0"/>
              <a:t>- </a:t>
            </a:r>
            <a:r>
              <a:rPr lang="es-ES" sz="1100" dirty="0" err="1" smtClean="0"/>
              <a:t>Cost</a:t>
            </a:r>
            <a:r>
              <a:rPr lang="es-ES" sz="1100" dirty="0" smtClean="0"/>
              <a:t> </a:t>
            </a:r>
            <a:r>
              <a:rPr lang="es-ES" sz="1100" dirty="0"/>
              <a:t>of </a:t>
            </a:r>
            <a:r>
              <a:rPr lang="es-ES" sz="1100" dirty="0" err="1"/>
              <a:t>Energy</a:t>
            </a:r>
            <a:r>
              <a:rPr lang="es-ES" sz="1100" dirty="0"/>
              <a:t> Technologies</a:t>
            </a:r>
          </a:p>
        </p:txBody>
      </p:sp>
    </p:spTree>
    <p:extLst>
      <p:ext uri="{BB962C8B-B14F-4D97-AF65-F5344CB8AC3E}">
        <p14:creationId xmlns:p14="http://schemas.microsoft.com/office/powerpoint/2010/main" val="152191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8233" y="3284984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Sostenibilidad del Carbón</a:t>
            </a: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25</a:t>
            </a:fld>
            <a:endParaRPr lang="es-ES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676833" y="134076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 dirty="0" smtClean="0"/>
              <a:t>El Carbón como Alternativa Energética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210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26</a:t>
            </a:fld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899592" y="1484784"/>
            <a:ext cx="748883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 smtClean="0"/>
              <a:t>Desarrollo Sostenible </a:t>
            </a:r>
            <a:r>
              <a:rPr lang="es-ES" sz="2800" dirty="0"/>
              <a:t>en los </a:t>
            </a:r>
            <a:r>
              <a:rPr lang="es-ES" sz="2800" dirty="0" smtClean="0"/>
              <a:t>sectores </a:t>
            </a:r>
            <a:r>
              <a:rPr lang="es-ES" sz="2800" dirty="0"/>
              <a:t>de </a:t>
            </a:r>
            <a:r>
              <a:rPr lang="es-ES" sz="2800" dirty="0" smtClean="0"/>
              <a:t>Energía </a:t>
            </a:r>
            <a:r>
              <a:rPr lang="es-ES" sz="2800" dirty="0"/>
              <a:t>y </a:t>
            </a:r>
            <a:r>
              <a:rPr lang="es-ES" sz="2800" dirty="0" smtClean="0"/>
              <a:t>Medioambiente</a:t>
            </a:r>
          </a:p>
          <a:p>
            <a:pPr algn="ctr"/>
            <a:endParaRPr lang="es-ES" sz="2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sz="2400" dirty="0">
                <a:solidFill>
                  <a:srgbClr val="0070C0"/>
                </a:solidFill>
              </a:rPr>
              <a:t>Contribuir a asegurar el abastecimiento Energético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sz="2400" dirty="0" smtClean="0">
                <a:solidFill>
                  <a:srgbClr val="FF0000"/>
                </a:solidFill>
              </a:rPr>
              <a:t>Aumento de eficiencia: </a:t>
            </a:r>
            <a:r>
              <a:rPr lang="es-ES" sz="2400" dirty="0">
                <a:solidFill>
                  <a:srgbClr val="FF0000"/>
                </a:solidFill>
              </a:rPr>
              <a:t>aumento de </a:t>
            </a:r>
            <a:r>
              <a:rPr lang="es-ES" sz="2400" dirty="0" smtClean="0">
                <a:solidFill>
                  <a:srgbClr val="FF0000"/>
                </a:solidFill>
              </a:rPr>
              <a:t>recursos y disminución de emisiones específicas.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sz="2400" dirty="0" smtClean="0">
                <a:solidFill>
                  <a:srgbClr val="00B050"/>
                </a:solidFill>
              </a:rPr>
              <a:t>Reducción de niveles de emisión</a:t>
            </a:r>
          </a:p>
        </p:txBody>
      </p:sp>
    </p:spTree>
    <p:extLst>
      <p:ext uri="{BB962C8B-B14F-4D97-AF65-F5344CB8AC3E}">
        <p14:creationId xmlns:p14="http://schemas.microsoft.com/office/powerpoint/2010/main" val="354937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9" t="28284" r="28891" b="18511"/>
          <a:stretch/>
        </p:blipFill>
        <p:spPr bwMode="auto">
          <a:xfrm>
            <a:off x="941695" y="1268760"/>
            <a:ext cx="3786793" cy="279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factory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0827" y="2276872"/>
            <a:ext cx="3852664" cy="310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27</a:t>
            </a:fld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2051720" y="5620598"/>
            <a:ext cx="501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carbón fue el motor de la 1ª revolución industrial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407599" y="548680"/>
            <a:ext cx="6617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Primeros pasos de la combustión del carbón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7014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SAGA\esCO2\esCO2\GERENCIA\SERVICIOS DE APOYO\Relaciones_Externas\Fotos\CT\Isogo (Japón)\heleisogoCoalPlantJap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628800"/>
            <a:ext cx="3884982" cy="256129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6" t="33852" r="48849" b="21164"/>
          <a:stretch/>
        </p:blipFill>
        <p:spPr bwMode="auto">
          <a:xfrm>
            <a:off x="1092545" y="1124744"/>
            <a:ext cx="3442156" cy="229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40065" r="43843" b="28218"/>
          <a:stretch/>
        </p:blipFill>
        <p:spPr bwMode="auto">
          <a:xfrm>
            <a:off x="3707904" y="4135014"/>
            <a:ext cx="4491186" cy="2097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4" t="35775" r="26632" b="20382"/>
          <a:stretch/>
        </p:blipFill>
        <p:spPr bwMode="auto">
          <a:xfrm>
            <a:off x="699965" y="3159373"/>
            <a:ext cx="3669902" cy="254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28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2409907" y="397507"/>
            <a:ext cx="46864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 smtClean="0"/>
              <a:t>Hoy el carbón no es lo que era.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9969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8233" y="3284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Evolución de las tecnologías de uso limpio del carbón</a:t>
            </a: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29</a:t>
            </a:fld>
            <a:endParaRPr lang="es-ES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676833" y="134076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 dirty="0" smtClean="0"/>
              <a:t>El Carbón como Alternativa Energética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535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0" t="36298" r="46089" b="25652"/>
          <a:stretch/>
        </p:blipFill>
        <p:spPr bwMode="auto">
          <a:xfrm>
            <a:off x="5684838" y="2060848"/>
            <a:ext cx="3210394" cy="172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30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1691680" y="692695"/>
            <a:ext cx="568950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Tecnologías de Uso Limpio del Carbón</a:t>
            </a:r>
          </a:p>
          <a:p>
            <a:pPr algn="ctr"/>
            <a:r>
              <a:rPr lang="es-ES" dirty="0" smtClean="0"/>
              <a:t>(Termino acuñado a principios de los 80)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87635" y="1844824"/>
            <a:ext cx="815357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Aumento de Eficiencia:</a:t>
            </a:r>
          </a:p>
          <a:p>
            <a:r>
              <a:rPr lang="es-ES" dirty="0"/>
              <a:t>	</a:t>
            </a:r>
            <a:r>
              <a:rPr lang="es-ES" dirty="0" smtClean="0"/>
              <a:t>Calderas supercríticas</a:t>
            </a:r>
          </a:p>
          <a:p>
            <a:r>
              <a:rPr lang="es-ES" dirty="0"/>
              <a:t>	</a:t>
            </a:r>
            <a:r>
              <a:rPr lang="es-ES" dirty="0" smtClean="0"/>
              <a:t>GICC (Gasificación Integrada en Ciclo Combinado)</a:t>
            </a:r>
          </a:p>
          <a:p>
            <a:r>
              <a:rPr lang="es-ES" b="1" dirty="0" smtClean="0">
                <a:solidFill>
                  <a:srgbClr val="00B050"/>
                </a:solidFill>
              </a:rPr>
              <a:t>Disminución de Emisiones:</a:t>
            </a:r>
          </a:p>
          <a:p>
            <a:r>
              <a:rPr lang="es-ES" dirty="0"/>
              <a:t>	</a:t>
            </a:r>
            <a:r>
              <a:rPr lang="es-ES" dirty="0" smtClean="0"/>
              <a:t>Medidas primarias</a:t>
            </a:r>
          </a:p>
          <a:p>
            <a:r>
              <a:rPr lang="es-ES" dirty="0"/>
              <a:t>	</a:t>
            </a:r>
            <a:r>
              <a:rPr lang="es-ES" dirty="0" smtClean="0"/>
              <a:t>	Lavado de combustibles</a:t>
            </a:r>
          </a:p>
          <a:p>
            <a:r>
              <a:rPr lang="es-ES" dirty="0"/>
              <a:t>	</a:t>
            </a:r>
            <a:r>
              <a:rPr lang="es-ES" dirty="0" smtClean="0"/>
              <a:t>	Quemadores de Bajo </a:t>
            </a:r>
            <a:r>
              <a:rPr lang="es-ES" dirty="0" err="1" smtClean="0"/>
              <a:t>NOx</a:t>
            </a:r>
            <a:endParaRPr lang="es-ES" dirty="0" smtClean="0"/>
          </a:p>
          <a:p>
            <a:r>
              <a:rPr lang="es-ES" dirty="0"/>
              <a:t>	</a:t>
            </a:r>
            <a:r>
              <a:rPr lang="es-ES" dirty="0" smtClean="0"/>
              <a:t>	Combustión Lecho </a:t>
            </a:r>
            <a:r>
              <a:rPr lang="es-ES" dirty="0" err="1" smtClean="0"/>
              <a:t>Fluidizado</a:t>
            </a:r>
            <a:r>
              <a:rPr lang="es-ES" dirty="0" smtClean="0"/>
              <a:t>  (Burbujeante a Presión, Circulante)</a:t>
            </a:r>
          </a:p>
          <a:p>
            <a:r>
              <a:rPr lang="es-ES" dirty="0"/>
              <a:t>	</a:t>
            </a:r>
            <a:r>
              <a:rPr lang="es-ES" dirty="0" smtClean="0"/>
              <a:t>	GICC</a:t>
            </a:r>
          </a:p>
          <a:p>
            <a:r>
              <a:rPr lang="es-ES" dirty="0"/>
              <a:t>	</a:t>
            </a:r>
            <a:r>
              <a:rPr lang="es-ES" dirty="0" smtClean="0"/>
              <a:t>Medidas secundarias</a:t>
            </a:r>
          </a:p>
          <a:p>
            <a:r>
              <a:rPr lang="es-ES" dirty="0"/>
              <a:t>	</a:t>
            </a:r>
            <a:r>
              <a:rPr lang="es-ES" dirty="0" smtClean="0"/>
              <a:t>	</a:t>
            </a:r>
            <a:r>
              <a:rPr lang="es-ES" dirty="0" err="1" smtClean="0"/>
              <a:t>DeSOx</a:t>
            </a:r>
            <a:endParaRPr lang="es-ES" dirty="0" smtClean="0"/>
          </a:p>
          <a:p>
            <a:r>
              <a:rPr lang="es-ES" dirty="0"/>
              <a:t>	</a:t>
            </a:r>
            <a:r>
              <a:rPr lang="es-ES" dirty="0" smtClean="0"/>
              <a:t>	</a:t>
            </a:r>
            <a:r>
              <a:rPr lang="es-ES" dirty="0" err="1" smtClean="0"/>
              <a:t>DeNOx</a:t>
            </a:r>
            <a:r>
              <a:rPr lang="es-ES" dirty="0" smtClean="0"/>
              <a:t> (Catalítico y no Catalítico)</a:t>
            </a:r>
          </a:p>
          <a:p>
            <a:r>
              <a:rPr lang="es-ES" dirty="0"/>
              <a:t>	</a:t>
            </a:r>
            <a:r>
              <a:rPr lang="es-ES" dirty="0" smtClean="0"/>
              <a:t>	Desempolvado (Filtros electrostáticos)</a:t>
            </a:r>
          </a:p>
          <a:p>
            <a:r>
              <a:rPr lang="es-ES" dirty="0"/>
              <a:t>	</a:t>
            </a:r>
            <a:r>
              <a:rPr lang="es-ES" dirty="0" smtClean="0"/>
              <a:t>	Eliminación Metales Pesados.</a:t>
            </a:r>
          </a:p>
          <a:p>
            <a:r>
              <a:rPr lang="es-ES" dirty="0"/>
              <a:t>	</a:t>
            </a:r>
            <a:r>
              <a:rPr lang="es-ES" dirty="0" smtClean="0"/>
              <a:t>	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323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31</a:t>
            </a:fld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619672" y="692696"/>
            <a:ext cx="568950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Tecnologías de Uso Limpio del Carbón</a:t>
            </a:r>
          </a:p>
          <a:p>
            <a:pPr algn="ctr"/>
            <a:r>
              <a:rPr lang="es-ES" dirty="0" smtClean="0"/>
              <a:t>Nuevo Concepto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763688" y="1628800"/>
            <a:ext cx="562897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err="1" smtClean="0">
                <a:solidFill>
                  <a:srgbClr val="FF0000"/>
                </a:solidFill>
              </a:rPr>
              <a:t>Descarbonatación</a:t>
            </a:r>
            <a:r>
              <a:rPr lang="es-ES" sz="2400" b="1" dirty="0" smtClean="0">
                <a:solidFill>
                  <a:srgbClr val="FF0000"/>
                </a:solidFill>
              </a:rPr>
              <a:t> de la Energía: </a:t>
            </a:r>
          </a:p>
          <a:p>
            <a:endParaRPr lang="es-ES" sz="2400" b="1" dirty="0">
              <a:solidFill>
                <a:srgbClr val="FF0000"/>
              </a:solidFill>
            </a:endParaRPr>
          </a:p>
          <a:p>
            <a:r>
              <a:rPr lang="es-ES" sz="2400" b="1" dirty="0" smtClean="0">
                <a:solidFill>
                  <a:srgbClr val="FF0000"/>
                </a:solidFill>
              </a:rPr>
              <a:t>CAPTURA DE CO</a:t>
            </a:r>
            <a:r>
              <a:rPr lang="es-ES" sz="2400" b="1" baseline="-25000" dirty="0" smtClean="0">
                <a:solidFill>
                  <a:srgbClr val="FF0000"/>
                </a:solidFill>
              </a:rPr>
              <a:t>2</a:t>
            </a:r>
            <a:r>
              <a:rPr lang="es-ES" sz="2400" b="1" dirty="0" smtClean="0"/>
              <a:t> (85% coste)</a:t>
            </a:r>
          </a:p>
          <a:p>
            <a:r>
              <a:rPr lang="es-ES" sz="2400" b="1" dirty="0">
                <a:solidFill>
                  <a:srgbClr val="FF0000"/>
                </a:solidFill>
              </a:rPr>
              <a:t>	</a:t>
            </a:r>
            <a:r>
              <a:rPr lang="es-ES" sz="2400" b="1" dirty="0" smtClean="0"/>
              <a:t>Pre-combustión (aplicable a GICC)</a:t>
            </a:r>
          </a:p>
          <a:p>
            <a:r>
              <a:rPr lang="es-ES" sz="2400" b="1" dirty="0"/>
              <a:t>	</a:t>
            </a:r>
            <a:r>
              <a:rPr lang="es-ES" sz="2400" b="1" dirty="0" smtClean="0"/>
              <a:t>Pos-</a:t>
            </a:r>
            <a:r>
              <a:rPr lang="es-ES" sz="2400" b="1" dirty="0" err="1" smtClean="0"/>
              <a:t>tcombustión</a:t>
            </a:r>
            <a:endParaRPr lang="es-ES" sz="2400" b="1" dirty="0" smtClean="0"/>
          </a:p>
          <a:p>
            <a:r>
              <a:rPr lang="es-ES" sz="2400" b="1" dirty="0"/>
              <a:t>	</a:t>
            </a:r>
            <a:r>
              <a:rPr lang="es-ES" sz="2400" b="1" dirty="0" err="1" smtClean="0"/>
              <a:t>Oxi</a:t>
            </a:r>
            <a:r>
              <a:rPr lang="es-ES" sz="2400" b="1" dirty="0" smtClean="0"/>
              <a:t>-combustión </a:t>
            </a:r>
          </a:p>
          <a:p>
            <a:r>
              <a:rPr lang="es-ES" sz="2400" b="1" dirty="0"/>
              <a:t>	</a:t>
            </a:r>
            <a:r>
              <a:rPr lang="es-ES" sz="2400" b="1" dirty="0" smtClean="0"/>
              <a:t>Otros conceptos en estudio</a:t>
            </a:r>
          </a:p>
          <a:p>
            <a:r>
              <a:rPr lang="es-ES" sz="2400" b="1" dirty="0"/>
              <a:t>	</a:t>
            </a:r>
            <a:r>
              <a:rPr lang="es-ES" sz="2400" b="1" dirty="0" smtClean="0"/>
              <a:t>	Carbonatación – Calcinación</a:t>
            </a:r>
          </a:p>
          <a:p>
            <a:r>
              <a:rPr lang="es-ES" sz="2400" b="1" dirty="0"/>
              <a:t>	</a:t>
            </a:r>
            <a:r>
              <a:rPr lang="es-ES" sz="2400" b="1" dirty="0" smtClean="0"/>
              <a:t>	</a:t>
            </a:r>
            <a:r>
              <a:rPr lang="es-ES" sz="2400" b="1" dirty="0" err="1" smtClean="0"/>
              <a:t>Carriers</a:t>
            </a:r>
            <a:r>
              <a:rPr lang="es-ES" sz="2400" b="1" dirty="0" smtClean="0"/>
              <a:t> de oxigeno</a:t>
            </a:r>
          </a:p>
          <a:p>
            <a:r>
              <a:rPr lang="es-ES" sz="2400" b="1" dirty="0" smtClean="0">
                <a:solidFill>
                  <a:srgbClr val="FF0000"/>
                </a:solidFill>
              </a:rPr>
              <a:t>ALMACENAMIENTO </a:t>
            </a:r>
            <a:r>
              <a:rPr lang="es-ES" sz="2400" b="1" dirty="0" smtClean="0"/>
              <a:t>(15% coste)</a:t>
            </a:r>
          </a:p>
          <a:p>
            <a:endParaRPr lang="es-ES" sz="2400" b="1" dirty="0">
              <a:solidFill>
                <a:srgbClr val="FF0000"/>
              </a:solidFill>
            </a:endParaRPr>
          </a:p>
          <a:p>
            <a:r>
              <a:rPr lang="es-ES" sz="2400" b="1" dirty="0" smtClean="0">
                <a:solidFill>
                  <a:srgbClr val="FF0000"/>
                </a:solidFill>
              </a:rPr>
              <a:t>Usos CO2: </a:t>
            </a:r>
            <a:r>
              <a:rPr lang="es-ES" sz="2400" b="1" dirty="0" smtClean="0"/>
              <a:t>El CO</a:t>
            </a:r>
            <a:r>
              <a:rPr lang="es-ES" sz="2400" b="1" baseline="-25000" dirty="0" smtClean="0"/>
              <a:t>2</a:t>
            </a:r>
            <a:r>
              <a:rPr lang="es-ES" sz="2400" b="1" dirty="0" smtClean="0"/>
              <a:t> como materia prima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22838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8" t="24040" r="18060" b="7025"/>
          <a:stretch/>
        </p:blipFill>
        <p:spPr bwMode="auto">
          <a:xfrm>
            <a:off x="827584" y="1134396"/>
            <a:ext cx="7704856" cy="455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32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395536" y="5689638"/>
            <a:ext cx="46085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 smtClean="0"/>
              <a:t>Fuente: WEC - </a:t>
            </a:r>
            <a:r>
              <a:rPr lang="es-ES" sz="1100" dirty="0" err="1" smtClean="0"/>
              <a:t>World</a:t>
            </a:r>
            <a:r>
              <a:rPr lang="es-ES" sz="1100" dirty="0" smtClean="0"/>
              <a:t> </a:t>
            </a:r>
            <a:r>
              <a:rPr lang="es-ES" sz="1100" dirty="0" err="1"/>
              <a:t>Energy</a:t>
            </a:r>
            <a:r>
              <a:rPr lang="es-ES" sz="1100" dirty="0"/>
              <a:t> </a:t>
            </a:r>
            <a:r>
              <a:rPr lang="es-ES" sz="1100" dirty="0" err="1" smtClean="0"/>
              <a:t>Perspective</a:t>
            </a:r>
            <a:r>
              <a:rPr lang="es-ES" sz="1100" dirty="0" smtClean="0"/>
              <a:t> 2013</a:t>
            </a:r>
            <a:endParaRPr lang="es-ES" sz="11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403648" y="620688"/>
            <a:ext cx="6404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/>
              <a:t>Intensidad de Energía: Energía total/producto interior bruto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48239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8" t="24040" r="32299" b="20000"/>
          <a:stretch/>
        </p:blipFill>
        <p:spPr bwMode="auto">
          <a:xfrm>
            <a:off x="1043608" y="1052736"/>
            <a:ext cx="6768752" cy="47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33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95536" y="5849924"/>
            <a:ext cx="46085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 smtClean="0"/>
              <a:t>Fuente: WEC - </a:t>
            </a:r>
            <a:r>
              <a:rPr lang="es-ES" sz="1100" dirty="0" err="1" smtClean="0"/>
              <a:t>World</a:t>
            </a:r>
            <a:r>
              <a:rPr lang="es-ES" sz="1100" dirty="0" smtClean="0"/>
              <a:t> </a:t>
            </a:r>
            <a:r>
              <a:rPr lang="es-ES" sz="1100" dirty="0" err="1"/>
              <a:t>Energy</a:t>
            </a:r>
            <a:r>
              <a:rPr lang="es-ES" sz="1100" dirty="0"/>
              <a:t> </a:t>
            </a:r>
            <a:r>
              <a:rPr lang="es-ES" sz="1100" dirty="0" err="1" smtClean="0"/>
              <a:t>Perspective</a:t>
            </a:r>
            <a:r>
              <a:rPr lang="es-ES" sz="1100" dirty="0" smtClean="0"/>
              <a:t> 2013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365369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34</a:t>
            </a:fld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043608" y="3573016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Los ciclos </a:t>
            </a:r>
            <a:r>
              <a:rPr lang="es-ES" dirty="0" smtClean="0"/>
              <a:t>supercríticos </a:t>
            </a:r>
            <a:r>
              <a:rPr lang="es-ES" dirty="0"/>
              <a:t>operan a condiciones </a:t>
            </a:r>
            <a:r>
              <a:rPr lang="es-ES" dirty="0" smtClean="0"/>
              <a:t>superiores </a:t>
            </a:r>
            <a:r>
              <a:rPr lang="es-ES" dirty="0"/>
              <a:t>al punto crítico del agua. </a:t>
            </a:r>
            <a:r>
              <a:rPr lang="es-ES" dirty="0" smtClean="0"/>
              <a:t>Con este </a:t>
            </a:r>
            <a:r>
              <a:rPr lang="es-ES" dirty="0"/>
              <a:t>tipo de ciclos  (presión y temperatura de vapor </a:t>
            </a:r>
            <a:r>
              <a:rPr lang="es-ES" dirty="0" smtClean="0"/>
              <a:t>vivo </a:t>
            </a:r>
            <a:r>
              <a:rPr lang="es-ES" dirty="0"/>
              <a:t>de 300 bar y 600°C</a:t>
            </a:r>
            <a:r>
              <a:rPr lang="es-ES" dirty="0" smtClean="0"/>
              <a:t>) se consigue </a:t>
            </a:r>
            <a:r>
              <a:rPr lang="es-ES" dirty="0"/>
              <a:t>aumentar la eficiencia </a:t>
            </a:r>
            <a:r>
              <a:rPr lang="es-ES" dirty="0" smtClean="0"/>
              <a:t>energética  </a:t>
            </a:r>
            <a:r>
              <a:rPr lang="es-ES" dirty="0"/>
              <a:t>y la potencia </a:t>
            </a:r>
            <a:r>
              <a:rPr lang="es-ES" dirty="0" smtClean="0"/>
              <a:t>generada </a:t>
            </a:r>
            <a:r>
              <a:rPr lang="es-ES" dirty="0"/>
              <a:t>en el rango de </a:t>
            </a:r>
            <a:r>
              <a:rPr lang="es-ES" dirty="0" smtClean="0"/>
              <a:t>43</a:t>
            </a:r>
            <a:r>
              <a:rPr lang="es-ES" dirty="0"/>
              <a:t>% a 45</a:t>
            </a:r>
            <a:r>
              <a:rPr lang="es-ES" dirty="0" smtClean="0"/>
              <a:t>%. 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43608" y="2646028"/>
            <a:ext cx="7272808" cy="71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La eficiencia </a:t>
            </a:r>
            <a:r>
              <a:rPr lang="es-ES" dirty="0" smtClean="0"/>
              <a:t> bruta </a:t>
            </a:r>
            <a:r>
              <a:rPr lang="es-ES" dirty="0"/>
              <a:t>promedio de las centrales existentes de </a:t>
            </a:r>
            <a:r>
              <a:rPr lang="es-ES" dirty="0" smtClean="0"/>
              <a:t>mayor tamaño </a:t>
            </a:r>
            <a:r>
              <a:rPr lang="es-ES" dirty="0"/>
              <a:t>con vapor en </a:t>
            </a:r>
            <a:r>
              <a:rPr lang="es-ES" dirty="0" smtClean="0"/>
              <a:t>condiciones </a:t>
            </a:r>
            <a:r>
              <a:rPr lang="es-ES" dirty="0" err="1" smtClean="0"/>
              <a:t>subcríticas</a:t>
            </a:r>
            <a:r>
              <a:rPr lang="es-ES" dirty="0" smtClean="0"/>
              <a:t>, es </a:t>
            </a:r>
            <a:r>
              <a:rPr lang="es-ES" dirty="0"/>
              <a:t>del orden del </a:t>
            </a:r>
            <a:r>
              <a:rPr lang="es-ES" dirty="0" smtClean="0"/>
              <a:t>35</a:t>
            </a:r>
            <a:r>
              <a:rPr lang="es-ES" dirty="0"/>
              <a:t>% al 37</a:t>
            </a:r>
            <a:r>
              <a:rPr lang="es-ES" dirty="0" smtClean="0"/>
              <a:t>%.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516489" y="757144"/>
            <a:ext cx="4093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Eficiencias  por tecnologías</a:t>
            </a: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43608" y="170080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aumento de un 1% en la eficiencia de generación supone una reducción entre el 2.5 y 3% en las emisiones de CO2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471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35</a:t>
            </a:fld>
            <a:endParaRPr lang="es-ES"/>
          </a:p>
        </p:txBody>
      </p:sp>
      <p:graphicFrame>
        <p:nvGraphicFramePr>
          <p:cNvPr id="5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641375"/>
              </p:ext>
            </p:extLst>
          </p:nvPr>
        </p:nvGraphicFramePr>
        <p:xfrm>
          <a:off x="1691680" y="1412776"/>
          <a:ext cx="590465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550293" y="757144"/>
            <a:ext cx="4093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Eficiencias  por tecnologías</a:t>
            </a: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76256" y="2780928"/>
            <a:ext cx="792088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756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36</a:t>
            </a:fld>
            <a:endParaRPr lang="es-E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17432"/>
            <a:ext cx="8460432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46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6" t="21015" r="19403" b="18647"/>
          <a:stretch/>
        </p:blipFill>
        <p:spPr bwMode="auto">
          <a:xfrm>
            <a:off x="755576" y="620688"/>
            <a:ext cx="7874759" cy="517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749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38</a:t>
            </a:fld>
            <a:endParaRPr lang="es-E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88" y="1304925"/>
            <a:ext cx="370522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979712" y="601524"/>
            <a:ext cx="5097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IGCC  ELCOGAS.  Lecho arrastrado</a:t>
            </a:r>
            <a:endParaRPr lang="es-ES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827584" y="5805264"/>
            <a:ext cx="11833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Fuente. ELCOGAS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286663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39</a:t>
            </a:fld>
            <a:endParaRPr lang="es-E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454" y="1072201"/>
            <a:ext cx="5355093" cy="4713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979712" y="601524"/>
            <a:ext cx="5097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IGCC  ELCOGAS.  Lecho arrastrado</a:t>
            </a:r>
            <a:endParaRPr lang="es-ES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827584" y="5805264"/>
            <a:ext cx="11833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Fuente. ELCOGAS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354317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40</a:t>
            </a:fld>
            <a:endParaRPr lang="es-E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9"/>
          <a:stretch/>
        </p:blipFill>
        <p:spPr bwMode="auto">
          <a:xfrm>
            <a:off x="265975" y="1769422"/>
            <a:ext cx="4434520" cy="266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0"/>
          <a:stretch/>
        </p:blipFill>
        <p:spPr bwMode="auto">
          <a:xfrm>
            <a:off x="4578053" y="1769422"/>
            <a:ext cx="4587072" cy="2805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979712" y="601524"/>
            <a:ext cx="5097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IGCC  ELCOGAS.  Lecho arrastrado</a:t>
            </a:r>
            <a:endParaRPr lang="es-ES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827584" y="5805264"/>
            <a:ext cx="11833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Fuente. ELCOGAS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140328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1124744"/>
            <a:ext cx="4217075" cy="475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23528" y="5911075"/>
            <a:ext cx="56166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Fuente: Gasification An </a:t>
            </a:r>
            <a:r>
              <a:rPr lang="en-US" sz="1100" dirty="0"/>
              <a:t>Investment </a:t>
            </a:r>
            <a:r>
              <a:rPr lang="en-US" sz="1100" dirty="0" smtClean="0"/>
              <a:t>In </a:t>
            </a:r>
            <a:r>
              <a:rPr lang="en-US" sz="1100" dirty="0"/>
              <a:t>Our energy </a:t>
            </a:r>
            <a:r>
              <a:rPr lang="en-US" sz="1100" dirty="0" smtClean="0"/>
              <a:t>Future </a:t>
            </a:r>
          </a:p>
          <a:p>
            <a:r>
              <a:rPr lang="es-ES" sz="1100" dirty="0" err="1"/>
              <a:t>Gasification</a:t>
            </a:r>
            <a:r>
              <a:rPr lang="es-ES" sz="1100" dirty="0"/>
              <a:t> Technologies Council (GTC</a:t>
            </a:r>
            <a:r>
              <a:rPr lang="es-ES" sz="1100" dirty="0" smtClean="0"/>
              <a:t>)</a:t>
            </a:r>
            <a:endParaRPr lang="es-ES" sz="110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41</a:t>
            </a:fld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763688" y="671360"/>
            <a:ext cx="56226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IGCC.- Integración de Captura de CO</a:t>
            </a:r>
            <a:r>
              <a:rPr lang="es-ES" sz="2800" baseline="-25000" dirty="0" smtClean="0"/>
              <a:t>2</a:t>
            </a:r>
            <a:endParaRPr lang="es-E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151572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6876" r="7135" b="24218"/>
          <a:stretch/>
        </p:blipFill>
        <p:spPr bwMode="auto">
          <a:xfrm>
            <a:off x="395536" y="1628800"/>
            <a:ext cx="8437318" cy="31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42</a:t>
            </a:fld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971600" y="725561"/>
            <a:ext cx="7135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Lecho </a:t>
            </a:r>
            <a:r>
              <a:rPr lang="es-ES" sz="2800" dirty="0" err="1" smtClean="0"/>
              <a:t>fluidizado</a:t>
            </a:r>
            <a:r>
              <a:rPr lang="es-ES" sz="2800" dirty="0" smtClean="0"/>
              <a:t> Circulante. Esquema operación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5254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43</a:t>
            </a:fld>
            <a:endParaRPr lang="es-E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89" y="764704"/>
            <a:ext cx="7450807" cy="450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539552" y="5661248"/>
            <a:ext cx="72632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Fuente: FW- </a:t>
            </a:r>
            <a:r>
              <a:rPr lang="es-ES" sz="1100" b="1" dirty="0" err="1"/>
              <a:t>Circulating</a:t>
            </a:r>
            <a:r>
              <a:rPr lang="es-ES" sz="1100" b="1" dirty="0"/>
              <a:t> </a:t>
            </a:r>
            <a:r>
              <a:rPr lang="es-ES" sz="1100" b="1" dirty="0" err="1"/>
              <a:t>Fluidized</a:t>
            </a:r>
            <a:r>
              <a:rPr lang="es-ES" sz="1100" b="1" dirty="0"/>
              <a:t> </a:t>
            </a:r>
            <a:r>
              <a:rPr lang="es-ES" sz="1100" b="1" dirty="0" err="1"/>
              <a:t>Bed</a:t>
            </a:r>
            <a:r>
              <a:rPr lang="es-ES" sz="1100" b="1" dirty="0"/>
              <a:t> </a:t>
            </a:r>
            <a:r>
              <a:rPr lang="es-ES" sz="1100" b="1" dirty="0" err="1" smtClean="0"/>
              <a:t>Technology</a:t>
            </a:r>
            <a:r>
              <a:rPr lang="es-ES" sz="1100" b="1" dirty="0"/>
              <a:t> </a:t>
            </a:r>
            <a:r>
              <a:rPr lang="es-ES" sz="1100" b="1" dirty="0" err="1" smtClean="0"/>
              <a:t>Towards</a:t>
            </a:r>
            <a:r>
              <a:rPr lang="es-ES" sz="1100" b="1" dirty="0" smtClean="0"/>
              <a:t> </a:t>
            </a:r>
            <a:r>
              <a:rPr lang="es-ES" sz="1100" b="1" dirty="0"/>
              <a:t>800 </a:t>
            </a:r>
            <a:r>
              <a:rPr lang="es-ES" sz="1100" b="1" dirty="0" err="1"/>
              <a:t>MWe</a:t>
            </a:r>
            <a:r>
              <a:rPr lang="es-ES" sz="1100" b="1" dirty="0"/>
              <a:t> </a:t>
            </a:r>
            <a:r>
              <a:rPr lang="es-ES" sz="1100" b="1" dirty="0" err="1"/>
              <a:t>Scale</a:t>
            </a:r>
            <a:r>
              <a:rPr lang="es-ES" sz="1100" b="1" dirty="0"/>
              <a:t> – </a:t>
            </a:r>
            <a:r>
              <a:rPr lang="es-ES" sz="1100" b="1" dirty="0" err="1"/>
              <a:t>Lagisza</a:t>
            </a:r>
            <a:r>
              <a:rPr lang="es-ES" sz="1100" b="1" dirty="0"/>
              <a:t> 460 </a:t>
            </a:r>
            <a:r>
              <a:rPr lang="es-ES" sz="1100" b="1" dirty="0" err="1"/>
              <a:t>MWe</a:t>
            </a:r>
            <a:r>
              <a:rPr lang="es-ES" sz="1100" b="1" dirty="0"/>
              <a:t> </a:t>
            </a:r>
            <a:r>
              <a:rPr lang="es-ES" sz="1100" b="1" dirty="0" smtClean="0"/>
              <a:t> </a:t>
            </a:r>
            <a:r>
              <a:rPr lang="es-ES" sz="1100" b="1" dirty="0" err="1" smtClean="0"/>
              <a:t>Supercritical</a:t>
            </a:r>
            <a:r>
              <a:rPr lang="es-ES" sz="1100" b="1" dirty="0" smtClean="0"/>
              <a:t> </a:t>
            </a:r>
            <a:r>
              <a:rPr lang="es-ES" sz="1100" b="1" dirty="0"/>
              <a:t>CFB </a:t>
            </a:r>
            <a:r>
              <a:rPr lang="es-ES" sz="1100" b="1" dirty="0" err="1"/>
              <a:t>Operation</a:t>
            </a:r>
            <a:r>
              <a:rPr lang="es-ES" sz="1100" b="1" dirty="0"/>
              <a:t> </a:t>
            </a:r>
            <a:r>
              <a:rPr lang="es-ES" sz="1100" b="1" dirty="0" err="1"/>
              <a:t>Experience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43083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El Carbón como Alternativa Energética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44</a:t>
            </a:fld>
            <a:endParaRPr lang="es-E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5760639" cy="2341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43" y="3068960"/>
            <a:ext cx="4454889" cy="281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370389" y="5301208"/>
            <a:ext cx="3314032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net plant efficiency  </a:t>
            </a:r>
            <a:r>
              <a:rPr lang="en-US" dirty="0" smtClean="0"/>
              <a:t>       43.3 </a:t>
            </a:r>
            <a:r>
              <a:rPr lang="en-US" dirty="0"/>
              <a:t>%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net power </a:t>
            </a:r>
            <a:r>
              <a:rPr lang="en-US" dirty="0" smtClean="0"/>
              <a:t>output </a:t>
            </a:r>
            <a:r>
              <a:rPr lang="en-US" dirty="0"/>
              <a:t>439 </a:t>
            </a:r>
            <a:r>
              <a:rPr lang="en-US" dirty="0" smtClean="0"/>
              <a:t>MW</a:t>
            </a:r>
            <a:r>
              <a:rPr lang="es-ES" dirty="0" smtClean="0"/>
              <a:t>e</a:t>
            </a:r>
            <a:endParaRPr lang="es-E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70231"/>
            <a:ext cx="3591669" cy="169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483768" y="332656"/>
            <a:ext cx="3285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460 </a:t>
            </a:r>
            <a:r>
              <a:rPr lang="es-ES" sz="2800" dirty="0" err="1" smtClean="0"/>
              <a:t>Mwe</a:t>
            </a:r>
            <a:r>
              <a:rPr lang="es-ES" sz="2800" dirty="0" smtClean="0"/>
              <a:t> </a:t>
            </a:r>
            <a:r>
              <a:rPr lang="es-ES" sz="2800" dirty="0" err="1" smtClean="0"/>
              <a:t>Lagisza</a:t>
            </a:r>
            <a:r>
              <a:rPr lang="es-ES" sz="2800" dirty="0" smtClean="0"/>
              <a:t> CFB</a:t>
            </a:r>
            <a:endParaRPr lang="es-ES" sz="2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33743" y="5991596"/>
            <a:ext cx="72632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Fuente: FW- </a:t>
            </a:r>
            <a:r>
              <a:rPr lang="es-ES" sz="1100" b="1" dirty="0" err="1"/>
              <a:t>Circulating</a:t>
            </a:r>
            <a:r>
              <a:rPr lang="es-ES" sz="1100" b="1" dirty="0"/>
              <a:t> </a:t>
            </a:r>
            <a:r>
              <a:rPr lang="es-ES" sz="1100" b="1" dirty="0" err="1"/>
              <a:t>Fluidized</a:t>
            </a:r>
            <a:r>
              <a:rPr lang="es-ES" sz="1100" b="1" dirty="0"/>
              <a:t> </a:t>
            </a:r>
            <a:r>
              <a:rPr lang="es-ES" sz="1100" b="1" dirty="0" err="1"/>
              <a:t>Bed</a:t>
            </a:r>
            <a:r>
              <a:rPr lang="es-ES" sz="1100" b="1" dirty="0"/>
              <a:t> </a:t>
            </a:r>
            <a:r>
              <a:rPr lang="es-ES" sz="1100" b="1" dirty="0" err="1" smtClean="0"/>
              <a:t>Technology</a:t>
            </a:r>
            <a:r>
              <a:rPr lang="es-ES" sz="1100" b="1" dirty="0"/>
              <a:t> </a:t>
            </a:r>
            <a:r>
              <a:rPr lang="es-ES" sz="1100" b="1" dirty="0" err="1" smtClean="0"/>
              <a:t>Towards</a:t>
            </a:r>
            <a:r>
              <a:rPr lang="es-ES" sz="1100" b="1" dirty="0" smtClean="0"/>
              <a:t> </a:t>
            </a:r>
            <a:r>
              <a:rPr lang="es-ES" sz="1100" b="1" dirty="0"/>
              <a:t>800 </a:t>
            </a:r>
            <a:r>
              <a:rPr lang="es-ES" sz="1100" b="1" dirty="0" err="1"/>
              <a:t>MWe</a:t>
            </a:r>
            <a:r>
              <a:rPr lang="es-ES" sz="1100" b="1" dirty="0"/>
              <a:t> </a:t>
            </a:r>
            <a:r>
              <a:rPr lang="es-ES" sz="1100" b="1" dirty="0" err="1"/>
              <a:t>Scale</a:t>
            </a:r>
            <a:r>
              <a:rPr lang="es-ES" sz="1100" b="1" dirty="0"/>
              <a:t> – </a:t>
            </a:r>
            <a:r>
              <a:rPr lang="es-ES" sz="1100" b="1" dirty="0" err="1"/>
              <a:t>Lagisza</a:t>
            </a:r>
            <a:r>
              <a:rPr lang="es-ES" sz="1100" b="1" dirty="0"/>
              <a:t> 460 </a:t>
            </a:r>
            <a:r>
              <a:rPr lang="es-ES" sz="1100" b="1" dirty="0" err="1"/>
              <a:t>MWe</a:t>
            </a:r>
            <a:r>
              <a:rPr lang="es-ES" sz="1100" b="1" dirty="0"/>
              <a:t> </a:t>
            </a:r>
            <a:r>
              <a:rPr lang="es-ES" sz="1100" b="1" dirty="0" smtClean="0"/>
              <a:t> </a:t>
            </a:r>
            <a:r>
              <a:rPr lang="es-ES" sz="1100" b="1" dirty="0" err="1" smtClean="0"/>
              <a:t>Supercritical</a:t>
            </a:r>
            <a:r>
              <a:rPr lang="es-ES" sz="1100" b="1" dirty="0" smtClean="0"/>
              <a:t> </a:t>
            </a:r>
            <a:r>
              <a:rPr lang="es-ES" sz="1100" b="1" dirty="0"/>
              <a:t>CFB </a:t>
            </a:r>
            <a:r>
              <a:rPr lang="es-ES" sz="1100" b="1" dirty="0" err="1"/>
              <a:t>Operation</a:t>
            </a:r>
            <a:r>
              <a:rPr lang="es-ES" sz="1100" b="1" dirty="0"/>
              <a:t> </a:t>
            </a:r>
            <a:r>
              <a:rPr lang="es-ES" sz="1100" b="1" dirty="0" err="1"/>
              <a:t>Experience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410065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45</a:t>
            </a:fld>
            <a:endParaRPr lang="es-E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8" t="2858" r="3473" b="20779"/>
          <a:stretch/>
        </p:blipFill>
        <p:spPr bwMode="auto">
          <a:xfrm>
            <a:off x="2195736" y="1268760"/>
            <a:ext cx="4892634" cy="407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059832" y="476672"/>
            <a:ext cx="218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800 </a:t>
            </a:r>
            <a:r>
              <a:rPr lang="es-ES" sz="2800" dirty="0" err="1" smtClean="0"/>
              <a:t>Mwe</a:t>
            </a:r>
            <a:r>
              <a:rPr lang="es-ES" sz="2800" dirty="0" smtClean="0"/>
              <a:t> CFB</a:t>
            </a:r>
            <a:endParaRPr lang="es-ES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33743" y="5590892"/>
            <a:ext cx="72632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Fuente: FW- </a:t>
            </a:r>
            <a:r>
              <a:rPr lang="es-ES" sz="1100" b="1" dirty="0" err="1"/>
              <a:t>Circulating</a:t>
            </a:r>
            <a:r>
              <a:rPr lang="es-ES" sz="1100" b="1" dirty="0"/>
              <a:t> </a:t>
            </a:r>
            <a:r>
              <a:rPr lang="es-ES" sz="1100" b="1" dirty="0" err="1"/>
              <a:t>Fluidized</a:t>
            </a:r>
            <a:r>
              <a:rPr lang="es-ES" sz="1100" b="1" dirty="0"/>
              <a:t> </a:t>
            </a:r>
            <a:r>
              <a:rPr lang="es-ES" sz="1100" b="1" dirty="0" err="1"/>
              <a:t>Bed</a:t>
            </a:r>
            <a:r>
              <a:rPr lang="es-ES" sz="1100" b="1" dirty="0"/>
              <a:t> </a:t>
            </a:r>
            <a:r>
              <a:rPr lang="es-ES" sz="1100" b="1" dirty="0" err="1" smtClean="0"/>
              <a:t>Technology</a:t>
            </a:r>
            <a:r>
              <a:rPr lang="es-ES" sz="1100" b="1" dirty="0"/>
              <a:t> </a:t>
            </a:r>
            <a:r>
              <a:rPr lang="es-ES" sz="1100" b="1" dirty="0" err="1" smtClean="0"/>
              <a:t>Towards</a:t>
            </a:r>
            <a:r>
              <a:rPr lang="es-ES" sz="1100" b="1" dirty="0" smtClean="0"/>
              <a:t> </a:t>
            </a:r>
            <a:r>
              <a:rPr lang="es-ES" sz="1100" b="1" dirty="0"/>
              <a:t>800 </a:t>
            </a:r>
            <a:r>
              <a:rPr lang="es-ES" sz="1100" b="1" dirty="0" err="1"/>
              <a:t>MWe</a:t>
            </a:r>
            <a:r>
              <a:rPr lang="es-ES" sz="1100" b="1" dirty="0"/>
              <a:t> </a:t>
            </a:r>
            <a:r>
              <a:rPr lang="es-ES" sz="1100" b="1" dirty="0" err="1"/>
              <a:t>Scale</a:t>
            </a:r>
            <a:r>
              <a:rPr lang="es-ES" sz="1100" b="1" dirty="0"/>
              <a:t> – </a:t>
            </a:r>
            <a:r>
              <a:rPr lang="es-ES" sz="1100" b="1" dirty="0" err="1"/>
              <a:t>Lagisza</a:t>
            </a:r>
            <a:r>
              <a:rPr lang="es-ES" sz="1100" b="1" dirty="0"/>
              <a:t> 460 </a:t>
            </a:r>
            <a:r>
              <a:rPr lang="es-ES" sz="1100" b="1" dirty="0" err="1"/>
              <a:t>MWe</a:t>
            </a:r>
            <a:r>
              <a:rPr lang="es-ES" sz="1100" b="1" dirty="0"/>
              <a:t> </a:t>
            </a:r>
            <a:r>
              <a:rPr lang="es-ES" sz="1100" b="1" dirty="0" smtClean="0"/>
              <a:t> </a:t>
            </a:r>
            <a:r>
              <a:rPr lang="es-ES" sz="1100" b="1" dirty="0" err="1" smtClean="0"/>
              <a:t>Supercritical</a:t>
            </a:r>
            <a:r>
              <a:rPr lang="es-ES" sz="1100" b="1" dirty="0" smtClean="0"/>
              <a:t> </a:t>
            </a:r>
            <a:r>
              <a:rPr lang="es-ES" sz="1100" b="1" dirty="0"/>
              <a:t>CFB </a:t>
            </a:r>
            <a:r>
              <a:rPr lang="es-ES" sz="1100" b="1" dirty="0" err="1"/>
              <a:t>Operation</a:t>
            </a:r>
            <a:r>
              <a:rPr lang="es-ES" sz="1100" b="1" dirty="0"/>
              <a:t> </a:t>
            </a:r>
            <a:r>
              <a:rPr lang="es-ES" sz="1100" b="1" dirty="0" err="1"/>
              <a:t>Experience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303715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46</a:t>
            </a:fld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932950" y="476672"/>
            <a:ext cx="748883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El termino </a:t>
            </a:r>
            <a:r>
              <a:rPr lang="es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s-E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Clean</a:t>
            </a:r>
            <a:r>
              <a:rPr lang="es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coal</a:t>
            </a:r>
            <a:r>
              <a:rPr lang="es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technology</a:t>
            </a:r>
            <a:r>
              <a:rPr lang="es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”(CCT)</a:t>
            </a:r>
            <a:r>
              <a:rPr lang="es-E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2400" dirty="0" smtClean="0"/>
              <a:t>nació en referencia a las tecnologías para reducir las emisiones de </a:t>
            </a:r>
            <a:r>
              <a:rPr lang="es-ES" sz="2400" dirty="0" err="1" smtClean="0"/>
              <a:t>Sox</a:t>
            </a:r>
            <a:r>
              <a:rPr lang="es-ES" sz="2400" dirty="0" smtClean="0"/>
              <a:t> y </a:t>
            </a:r>
            <a:r>
              <a:rPr lang="es-ES" sz="2400" dirty="0" err="1" smtClean="0"/>
              <a:t>Nox</a:t>
            </a:r>
            <a:r>
              <a:rPr lang="es-ES" sz="2400" dirty="0" smtClean="0"/>
              <a:t>. Hoy incluye estas emisiones y </a:t>
            </a:r>
            <a:r>
              <a:rPr lang="es-ES" sz="2400" dirty="0"/>
              <a:t>m</a:t>
            </a:r>
            <a:r>
              <a:rPr lang="es-ES" sz="2400" dirty="0" smtClean="0"/>
              <a:t>ucho mas.</a:t>
            </a:r>
          </a:p>
          <a:p>
            <a:endParaRPr lang="es-ES" sz="2400" dirty="0"/>
          </a:p>
          <a:p>
            <a:r>
              <a:rPr lang="es-ES" sz="2400" dirty="0" smtClean="0"/>
              <a:t>CCT se refiere a las tecnologías que aumentan la calidad medioambiental de las plantas de generación basadas en carbón</a:t>
            </a:r>
          </a:p>
          <a:p>
            <a:endParaRPr lang="es-ES" sz="2400" dirty="0"/>
          </a:p>
          <a:p>
            <a:r>
              <a:rPr lang="es-ES" sz="2400" dirty="0" smtClean="0"/>
              <a:t>CCT incluye los equipos y sistemas que incrementan la eficiencia de generación así como las </a:t>
            </a:r>
            <a:r>
              <a:rPr lang="es-ES" sz="2400" dirty="0" err="1" smtClean="0"/>
              <a:t>tecmologias</a:t>
            </a:r>
            <a:r>
              <a:rPr lang="es-ES" sz="2400" dirty="0" smtClean="0"/>
              <a:t> que reducen emisiones.</a:t>
            </a:r>
          </a:p>
          <a:p>
            <a:endParaRPr lang="es-ES" sz="2400" dirty="0"/>
          </a:p>
          <a:p>
            <a:r>
              <a:rPr lang="es-ES" sz="2400" dirty="0" smtClean="0"/>
              <a:t>Actualmente se ha visto la necesidad de combinar varias </a:t>
            </a:r>
            <a:r>
              <a:rPr lang="es-ES" sz="2400" dirty="0" err="1" smtClean="0"/>
              <a:t>CCT`s</a:t>
            </a:r>
            <a:r>
              <a:rPr lang="es-ES" sz="2400" dirty="0" smtClean="0"/>
              <a:t>. Hoy las nuevas </a:t>
            </a:r>
            <a:r>
              <a:rPr lang="es-ES" sz="2400" dirty="0" err="1" smtClean="0"/>
              <a:t>tecnologias</a:t>
            </a:r>
            <a:r>
              <a:rPr lang="es-ES" sz="2400" dirty="0" smtClean="0"/>
              <a:t> de </a:t>
            </a:r>
            <a:r>
              <a:rPr lang="es-ES" sz="2400" dirty="0" err="1" smtClean="0"/>
              <a:t>comversión</a:t>
            </a:r>
            <a:r>
              <a:rPr lang="es-ES" sz="2400" dirty="0" smtClean="0"/>
              <a:t>, hay que complementarlas con tecnologías secundarias de tratamiento de gases.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97507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7004057" cy="476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13693" y="5866691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/>
              <a:t>Fuente: Power – </a:t>
            </a:r>
            <a:r>
              <a:rPr lang="en-US" sz="1100" dirty="0" err="1" smtClean="0"/>
              <a:t>october</a:t>
            </a:r>
            <a:r>
              <a:rPr lang="en-US" sz="1100" dirty="0" smtClean="0"/>
              <a:t> 2010</a:t>
            </a:r>
            <a:endParaRPr lang="es-ES" sz="11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47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2195736" y="313492"/>
            <a:ext cx="45540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err="1"/>
              <a:t>Isogo</a:t>
            </a:r>
            <a:r>
              <a:rPr lang="es-ES" sz="2800" b="1" dirty="0"/>
              <a:t> </a:t>
            </a:r>
            <a:r>
              <a:rPr lang="es-ES" sz="2800" b="1" dirty="0" err="1"/>
              <a:t>Thermal</a:t>
            </a:r>
            <a:r>
              <a:rPr lang="es-ES" sz="2800" b="1" dirty="0"/>
              <a:t> </a:t>
            </a:r>
            <a:r>
              <a:rPr lang="es-ES" sz="2800" b="1" dirty="0" err="1"/>
              <a:t>Power</a:t>
            </a:r>
            <a:r>
              <a:rPr lang="es-ES" sz="2800" b="1" dirty="0"/>
              <a:t> </a:t>
            </a:r>
            <a:r>
              <a:rPr lang="es-ES" sz="2800" b="1" dirty="0" err="1"/>
              <a:t>Station</a:t>
            </a:r>
            <a:r>
              <a:rPr lang="es-ES" sz="2800" b="1" dirty="0"/>
              <a:t>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03116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48</a:t>
            </a:fld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2195736" y="313492"/>
            <a:ext cx="45540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err="1"/>
              <a:t>Isogo</a:t>
            </a:r>
            <a:r>
              <a:rPr lang="es-ES" sz="2800" b="1" dirty="0"/>
              <a:t> </a:t>
            </a:r>
            <a:r>
              <a:rPr lang="es-ES" sz="2800" b="1" dirty="0" err="1"/>
              <a:t>Thermal</a:t>
            </a:r>
            <a:r>
              <a:rPr lang="es-ES" sz="2800" b="1" dirty="0"/>
              <a:t> </a:t>
            </a:r>
            <a:r>
              <a:rPr lang="es-ES" sz="2800" b="1" dirty="0" err="1"/>
              <a:t>Power</a:t>
            </a:r>
            <a:r>
              <a:rPr lang="es-ES" sz="2800" b="1" dirty="0"/>
              <a:t> </a:t>
            </a:r>
            <a:r>
              <a:rPr lang="es-ES" sz="2800" b="1" dirty="0" err="1"/>
              <a:t>Station</a:t>
            </a:r>
            <a:r>
              <a:rPr lang="es-ES" sz="2800" b="1" dirty="0"/>
              <a:t> </a:t>
            </a:r>
            <a:endParaRPr lang="es-ES" sz="2800" dirty="0"/>
          </a:p>
        </p:txBody>
      </p:sp>
      <p:sp>
        <p:nvSpPr>
          <p:cNvPr id="6" name="5 Rectángulo"/>
          <p:cNvSpPr/>
          <p:nvPr/>
        </p:nvSpPr>
        <p:spPr>
          <a:xfrm>
            <a:off x="513693" y="5866691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/>
              <a:t>Fuente: Power – </a:t>
            </a:r>
            <a:r>
              <a:rPr lang="en-US" sz="1100" dirty="0" err="1" smtClean="0"/>
              <a:t>october</a:t>
            </a:r>
            <a:r>
              <a:rPr lang="en-US" sz="1100" dirty="0" smtClean="0"/>
              <a:t> 2010</a:t>
            </a:r>
            <a:endParaRPr lang="es-ES" sz="11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106916" y="1700808"/>
            <a:ext cx="6489419" cy="156966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2 x 600 </a:t>
            </a:r>
            <a:r>
              <a:rPr lang="es-ES" sz="2400" dirty="0" err="1" smtClean="0"/>
              <a:t>Mwe</a:t>
            </a:r>
            <a:endParaRPr lang="es-ES" sz="2400" dirty="0" smtClean="0"/>
          </a:p>
          <a:p>
            <a:r>
              <a:rPr lang="es-ES" sz="2400" dirty="0" smtClean="0"/>
              <a:t>Ultra </a:t>
            </a:r>
            <a:r>
              <a:rPr lang="es-ES" sz="2400" dirty="0" err="1" smtClean="0"/>
              <a:t>super</a:t>
            </a:r>
            <a:r>
              <a:rPr lang="es-ES" sz="2400" dirty="0" smtClean="0"/>
              <a:t> critica 25 </a:t>
            </a:r>
            <a:r>
              <a:rPr lang="es-ES" sz="2400" dirty="0" err="1" smtClean="0"/>
              <a:t>Mpa</a:t>
            </a:r>
            <a:r>
              <a:rPr lang="es-ES" sz="2400" dirty="0" smtClean="0"/>
              <a:t> 600 </a:t>
            </a:r>
            <a:r>
              <a:rPr lang="es-ES" sz="2400" baseline="30000" dirty="0" smtClean="0"/>
              <a:t>0</a:t>
            </a:r>
            <a:r>
              <a:rPr lang="es-ES" sz="2400" dirty="0" smtClean="0"/>
              <a:t>C recalentados a 620 </a:t>
            </a:r>
            <a:r>
              <a:rPr lang="es-ES" sz="2400" baseline="30000" dirty="0" smtClean="0"/>
              <a:t>0</a:t>
            </a:r>
            <a:r>
              <a:rPr lang="es-ES" sz="2400" dirty="0" smtClean="0"/>
              <a:t>C</a:t>
            </a:r>
          </a:p>
          <a:p>
            <a:r>
              <a:rPr lang="es-ES" sz="2400" dirty="0" smtClean="0"/>
              <a:t>Eficiencia bruta      45% LHV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06914" y="3717032"/>
            <a:ext cx="699347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NH3 SCR</a:t>
            </a:r>
          </a:p>
          <a:p>
            <a:r>
              <a:rPr lang="es-ES" sz="2400" dirty="0" err="1" smtClean="0"/>
              <a:t>ReACT</a:t>
            </a:r>
            <a:r>
              <a:rPr lang="es-ES" sz="2400" dirty="0" smtClean="0"/>
              <a:t> (</a:t>
            </a:r>
            <a:r>
              <a:rPr lang="es-ES" sz="2400" dirty="0" err="1"/>
              <a:t>regenerative</a:t>
            </a:r>
            <a:r>
              <a:rPr lang="es-ES" sz="2400" dirty="0"/>
              <a:t> </a:t>
            </a:r>
            <a:r>
              <a:rPr lang="es-ES" sz="2400" dirty="0" err="1"/>
              <a:t>activated</a:t>
            </a:r>
            <a:r>
              <a:rPr lang="es-ES" sz="2400" dirty="0"/>
              <a:t> </a:t>
            </a:r>
            <a:r>
              <a:rPr lang="es-ES" sz="2400" dirty="0" err="1" smtClean="0"/>
              <a:t>coke</a:t>
            </a:r>
            <a:r>
              <a:rPr lang="es-ES" sz="2400" dirty="0"/>
              <a:t> </a:t>
            </a:r>
            <a:r>
              <a:rPr lang="es-ES" sz="2400" dirty="0" err="1" smtClean="0"/>
              <a:t>dry-type</a:t>
            </a:r>
            <a:r>
              <a:rPr lang="es-ES" sz="2400" dirty="0" smtClean="0"/>
              <a:t> </a:t>
            </a:r>
            <a:r>
              <a:rPr lang="es-ES" sz="2400" dirty="0" err="1" smtClean="0"/>
              <a:t>technology</a:t>
            </a:r>
            <a:r>
              <a:rPr lang="es-ES" sz="2400" dirty="0" smtClean="0"/>
              <a:t> </a:t>
            </a:r>
            <a:r>
              <a:rPr lang="es-ES" sz="2400" dirty="0"/>
              <a:t>(</a:t>
            </a:r>
            <a:r>
              <a:rPr lang="es-ES" sz="2400" dirty="0" err="1"/>
              <a:t>ReACT</a:t>
            </a:r>
            <a:r>
              <a:rPr lang="es-ES" sz="2400" dirty="0"/>
              <a:t>)</a:t>
            </a:r>
            <a:endParaRPr lang="es-ES" sz="2400" dirty="0" smtClean="0"/>
          </a:p>
          <a:p>
            <a:r>
              <a:rPr lang="es-ES" sz="2400" dirty="0" smtClean="0"/>
              <a:t>Filtro </a:t>
            </a:r>
            <a:r>
              <a:rPr lang="es-ES" sz="2400" dirty="0" err="1" smtClean="0"/>
              <a:t>Electrostatico</a:t>
            </a:r>
            <a:r>
              <a:rPr lang="es-ES" sz="2400" dirty="0" smtClean="0"/>
              <a:t>	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41339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49</a:t>
            </a:fld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863523" y="1611493"/>
            <a:ext cx="47525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Los gases pasan a través de carbón (coque) </a:t>
            </a:r>
            <a:r>
              <a:rPr lang="es-ES" dirty="0" err="1" smtClean="0"/>
              <a:t>actvio</a:t>
            </a:r>
            <a:r>
              <a:rPr lang="es-ES" dirty="0" smtClean="0"/>
              <a:t> </a:t>
            </a:r>
          </a:p>
          <a:p>
            <a:r>
              <a:rPr lang="es-ES" dirty="0" smtClean="0"/>
              <a:t>en la torre de adsorción de óxidos de azufre.</a:t>
            </a:r>
          </a:p>
          <a:p>
            <a:endParaRPr lang="es-ES" dirty="0"/>
          </a:p>
          <a:p>
            <a:r>
              <a:rPr lang="es-ES" dirty="0"/>
              <a:t>E</a:t>
            </a:r>
            <a:r>
              <a:rPr lang="es-ES" dirty="0" smtClean="0"/>
              <a:t>l Carbón activo cargado se pasa a la torre de regeneración, donde se separa el SO3</a:t>
            </a:r>
          </a:p>
          <a:p>
            <a:endParaRPr lang="es-ES" dirty="0"/>
          </a:p>
          <a:p>
            <a:r>
              <a:rPr lang="es-ES" dirty="0" smtClean="0"/>
              <a:t>El carbón activo se recicla al proceso.</a:t>
            </a:r>
          </a:p>
          <a:p>
            <a:endParaRPr lang="es-ES" dirty="0" smtClean="0"/>
          </a:p>
          <a:p>
            <a:r>
              <a:rPr lang="es-ES" dirty="0" smtClean="0"/>
              <a:t>Se recupera el SO2 como acido </a:t>
            </a:r>
            <a:r>
              <a:rPr lang="es-ES" dirty="0" err="1" smtClean="0"/>
              <a:t>sulfurico</a:t>
            </a:r>
            <a:r>
              <a:rPr lang="es-ES" dirty="0" smtClean="0"/>
              <a:t> </a:t>
            </a:r>
            <a:r>
              <a:rPr lang="es-ES" dirty="0" err="1" smtClean="0"/>
              <a:t>concentradao</a:t>
            </a:r>
            <a:r>
              <a:rPr lang="es-ES" dirty="0" smtClean="0"/>
              <a:t> que se comercializa.</a:t>
            </a:r>
          </a:p>
          <a:p>
            <a:r>
              <a:rPr lang="es-ES" dirty="0" smtClean="0"/>
              <a:t>Del 20 al 40% del </a:t>
            </a:r>
            <a:r>
              <a:rPr lang="es-ES" dirty="0" err="1" smtClean="0"/>
              <a:t>Nox</a:t>
            </a:r>
            <a:r>
              <a:rPr lang="es-ES" dirty="0" smtClean="0"/>
              <a:t> y el 90% del Hg, en estado elemental y oxidado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1979712" y="575102"/>
            <a:ext cx="5554149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ReACT</a:t>
            </a:r>
            <a:r>
              <a:rPr lang="en-US" sz="2800" dirty="0"/>
              <a:t> </a:t>
            </a:r>
            <a:r>
              <a:rPr lang="en-US" sz="2800" dirty="0" err="1"/>
              <a:t>multipollutant</a:t>
            </a:r>
            <a:r>
              <a:rPr lang="en-US" sz="2800" dirty="0"/>
              <a:t> control </a:t>
            </a:r>
            <a:r>
              <a:rPr lang="en-US" sz="2800" dirty="0" smtClean="0"/>
              <a:t>system</a:t>
            </a:r>
            <a:endParaRPr lang="en-US" dirty="0" smtClean="0"/>
          </a:p>
          <a:p>
            <a:r>
              <a:rPr lang="en-US" dirty="0" smtClean="0"/>
              <a:t>Un </a:t>
            </a:r>
            <a:r>
              <a:rPr lang="en-US" dirty="0" err="1" smtClean="0"/>
              <a:t>nuevo</a:t>
            </a:r>
            <a:r>
              <a:rPr lang="en-US" dirty="0" smtClean="0"/>
              <a:t> </a:t>
            </a:r>
            <a:r>
              <a:rPr lang="en-US" dirty="0" err="1" smtClean="0"/>
              <a:t>concepto</a:t>
            </a:r>
            <a:r>
              <a:rPr lang="en-US" dirty="0" smtClean="0"/>
              <a:t> de </a:t>
            </a:r>
            <a:r>
              <a:rPr lang="en-US" dirty="0" err="1" smtClean="0"/>
              <a:t>eliminación</a:t>
            </a:r>
            <a:r>
              <a:rPr lang="en-US" dirty="0" smtClean="0"/>
              <a:t> de </a:t>
            </a:r>
            <a:r>
              <a:rPr lang="en-US" dirty="0" err="1" smtClean="0"/>
              <a:t>multicomponentes</a:t>
            </a:r>
            <a:endParaRPr lang="es-E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51" y="1642790"/>
            <a:ext cx="2965450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619672" y="5301354"/>
            <a:ext cx="64480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solidFill>
                  <a:srgbClr val="FF0000"/>
                </a:solidFill>
              </a:rPr>
              <a:t>Los sistemas de eliminación de </a:t>
            </a:r>
            <a:r>
              <a:rPr lang="es-ES" sz="2400" dirty="0" err="1" smtClean="0">
                <a:solidFill>
                  <a:srgbClr val="FF0000"/>
                </a:solidFill>
              </a:rPr>
              <a:t>multicomponentes</a:t>
            </a:r>
            <a:endParaRPr lang="es-ES" sz="2400" dirty="0" smtClean="0">
              <a:solidFill>
                <a:srgbClr val="FF0000"/>
              </a:solidFill>
            </a:endParaRPr>
          </a:p>
          <a:p>
            <a:r>
              <a:rPr lang="es-ES" sz="2400" dirty="0" smtClean="0">
                <a:solidFill>
                  <a:srgbClr val="FF0000"/>
                </a:solidFill>
              </a:rPr>
              <a:t> serán los sistemas de depuración del futuro</a:t>
            </a:r>
            <a:endParaRPr lang="es-E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46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19/05/2014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El Carbón como Alternativa Energética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50</a:t>
            </a:fld>
            <a:endParaRPr lang="es-ES"/>
          </a:p>
        </p:txBody>
      </p:sp>
      <p:sp>
        <p:nvSpPr>
          <p:cNvPr id="5" name="4 Elipse"/>
          <p:cNvSpPr/>
          <p:nvPr/>
        </p:nvSpPr>
        <p:spPr>
          <a:xfrm rot="20679163">
            <a:off x="4587213" y="2607218"/>
            <a:ext cx="2963862" cy="1459689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42680" y="2587086"/>
            <a:ext cx="973343" cy="5232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med" len="sm"/>
          </a:ln>
        </p:spPr>
        <p:txBody>
          <a:bodyPr wrap="none" anchor="ctr">
            <a:spAutoFit/>
          </a:bodyPr>
          <a:lstStyle/>
          <a:p>
            <a:pPr algn="ctr" defTabSz="912813">
              <a:defRPr/>
            </a:pPr>
            <a:r>
              <a:rPr lang="es-E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CARBÓN</a:t>
            </a:r>
            <a:endParaRPr lang="es-E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defTabSz="912813">
              <a:defRPr/>
            </a:pPr>
            <a:r>
              <a:rPr lang="es-ES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100%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139696" y="4582698"/>
            <a:ext cx="1691489" cy="5232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med" len="sm"/>
          </a:ln>
        </p:spPr>
        <p:txBody>
          <a:bodyPr wrap="none" anchor="ctr">
            <a:spAutoFit/>
          </a:bodyPr>
          <a:lstStyle/>
          <a:p>
            <a:pPr algn="ctr" defTabSz="912813">
              <a:defRPr/>
            </a:pPr>
            <a:r>
              <a:rPr lang="es-E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REFRIGERACIÓN</a:t>
            </a:r>
            <a:endParaRPr lang="es-E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defTabSz="912813">
              <a:defRPr/>
            </a:pPr>
            <a:r>
              <a:rPr lang="es-ES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53,0%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41621" y="4067897"/>
            <a:ext cx="1322387" cy="523875"/>
          </a:xfrm>
          <a:prstGeom prst="rect">
            <a:avLst/>
          </a:prstGeom>
          <a:noFill/>
          <a:ln w="38100">
            <a:noFill/>
            <a:miter lim="800000"/>
            <a:headEnd/>
            <a:tailEnd type="none" w="med" len="sm"/>
          </a:ln>
        </p:spPr>
        <p:txBody>
          <a:bodyPr wrap="none" anchor="ctr">
            <a:spAutoFit/>
          </a:bodyPr>
          <a:lstStyle/>
          <a:p>
            <a:pPr algn="ctr" defTabSz="912813">
              <a:defRPr/>
            </a:pPr>
            <a:r>
              <a:rPr lang="es-E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AUXILIARES</a:t>
            </a:r>
            <a:endParaRPr lang="es-E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defTabSz="912813">
              <a:defRPr/>
            </a:pPr>
            <a:r>
              <a:rPr lang="es-ES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3,4%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4544858" y="3296372"/>
            <a:ext cx="2430463" cy="739775"/>
          </a:xfrm>
          <a:prstGeom prst="rect">
            <a:avLst/>
          </a:prstGeom>
          <a:noFill/>
          <a:ln w="38100">
            <a:noFill/>
            <a:miter lim="800000"/>
            <a:headEnd/>
            <a:tailEnd type="none" w="med" len="sm"/>
          </a:ln>
        </p:spPr>
        <p:txBody>
          <a:bodyPr anchor="ctr">
            <a:spAutoFit/>
          </a:bodyPr>
          <a:lstStyle/>
          <a:p>
            <a:pPr algn="ctr" defTabSz="912813">
              <a:defRPr/>
            </a:pPr>
            <a:r>
              <a:rPr lang="es-E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PROCESO DE CAPTURA</a:t>
            </a:r>
            <a:endParaRPr lang="es-E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defTabSz="912813">
              <a:defRPr/>
            </a:pPr>
            <a:r>
              <a:rPr lang="es-ES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1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Entalpía&amp;Electricidad</a:t>
            </a:r>
            <a:r>
              <a:rPr lang="es-E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s-E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defTabSz="912813">
              <a:defRPr/>
            </a:pPr>
            <a:r>
              <a:rPr lang="es-ES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5,7%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5390769" y="2853786"/>
            <a:ext cx="2148345" cy="5232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med" len="sm"/>
          </a:ln>
        </p:spPr>
        <p:txBody>
          <a:bodyPr wrap="none" anchor="ctr">
            <a:spAutoFit/>
          </a:bodyPr>
          <a:lstStyle/>
          <a:p>
            <a:pPr algn="ctr" defTabSz="912813">
              <a:defRPr/>
            </a:pPr>
            <a:r>
              <a:rPr lang="es-E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COMPRESIÓN DE  CO</a:t>
            </a:r>
            <a:r>
              <a:rPr lang="es-ES" sz="1400" b="1" baseline="-25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s-ES" sz="1400" b="1" baseline="-25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defTabSz="912813">
              <a:defRPr/>
            </a:pPr>
            <a:r>
              <a:rPr lang="es-ES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3,4%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579408" y="1658072"/>
            <a:ext cx="879475" cy="2665412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s-E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4"/>
          <p:cNvSpPr>
            <a:spLocks/>
          </p:cNvSpPr>
          <p:nvPr/>
        </p:nvSpPr>
        <p:spPr bwMode="auto">
          <a:xfrm>
            <a:off x="2458883" y="1261197"/>
            <a:ext cx="4400550" cy="1654175"/>
          </a:xfrm>
          <a:custGeom>
            <a:avLst/>
            <a:gdLst/>
            <a:ahLst/>
            <a:cxnLst>
              <a:cxn ang="0">
                <a:pos x="0" y="248"/>
              </a:cxn>
              <a:cxn ang="0">
                <a:pos x="1816" y="248"/>
              </a:cxn>
              <a:cxn ang="0">
                <a:pos x="1816" y="0"/>
              </a:cxn>
              <a:cxn ang="0">
                <a:pos x="2022" y="538"/>
              </a:cxn>
              <a:cxn ang="0">
                <a:pos x="1822" y="1042"/>
              </a:cxn>
              <a:cxn ang="0">
                <a:pos x="1822" y="804"/>
              </a:cxn>
              <a:cxn ang="0">
                <a:pos x="2" y="804"/>
              </a:cxn>
              <a:cxn ang="0">
                <a:pos x="0" y="248"/>
              </a:cxn>
            </a:cxnLst>
            <a:rect l="0" t="0" r="r" b="b"/>
            <a:pathLst>
              <a:path w="2022" h="1042">
                <a:moveTo>
                  <a:pt x="0" y="248"/>
                </a:moveTo>
                <a:lnTo>
                  <a:pt x="1816" y="248"/>
                </a:lnTo>
                <a:lnTo>
                  <a:pt x="1816" y="0"/>
                </a:lnTo>
                <a:lnTo>
                  <a:pt x="2022" y="538"/>
                </a:lnTo>
                <a:lnTo>
                  <a:pt x="1822" y="1042"/>
                </a:lnTo>
                <a:lnTo>
                  <a:pt x="1822" y="804"/>
                </a:lnTo>
                <a:lnTo>
                  <a:pt x="2" y="804"/>
                </a:lnTo>
                <a:lnTo>
                  <a:pt x="0" y="248"/>
                </a:lnTo>
                <a:close/>
              </a:path>
            </a:pathLst>
          </a:custGeom>
          <a:solidFill>
            <a:srgbClr val="4F81BD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2458883" y="2518497"/>
            <a:ext cx="3598863" cy="288925"/>
          </a:xfrm>
          <a:custGeom>
            <a:avLst/>
            <a:gdLst/>
            <a:ahLst/>
            <a:cxnLst>
              <a:cxn ang="0">
                <a:pos x="2" y="12"/>
              </a:cxn>
              <a:cxn ang="0">
                <a:pos x="1572" y="12"/>
              </a:cxn>
              <a:cxn ang="0">
                <a:pos x="1598" y="28"/>
              </a:cxn>
              <a:cxn ang="0">
                <a:pos x="1616" y="50"/>
              </a:cxn>
              <a:cxn ang="0">
                <a:pos x="1626" y="82"/>
              </a:cxn>
              <a:cxn ang="0">
                <a:pos x="1630" y="128"/>
              </a:cxn>
              <a:cxn ang="0">
                <a:pos x="1654" y="128"/>
              </a:cxn>
              <a:cxn ang="0">
                <a:pos x="1608" y="182"/>
              </a:cxn>
              <a:cxn ang="0">
                <a:pos x="1562" y="126"/>
              </a:cxn>
              <a:cxn ang="0">
                <a:pos x="1588" y="126"/>
              </a:cxn>
              <a:cxn ang="0">
                <a:pos x="1590" y="94"/>
              </a:cxn>
              <a:cxn ang="0">
                <a:pos x="1578" y="72"/>
              </a:cxn>
              <a:cxn ang="0">
                <a:pos x="1562" y="68"/>
              </a:cxn>
              <a:cxn ang="0">
                <a:pos x="0" y="68"/>
              </a:cxn>
              <a:cxn ang="0">
                <a:pos x="0" y="0"/>
              </a:cxn>
            </a:cxnLst>
            <a:rect l="0" t="0" r="r" b="b"/>
            <a:pathLst>
              <a:path w="1654" h="182">
                <a:moveTo>
                  <a:pt x="2" y="12"/>
                </a:moveTo>
                <a:lnTo>
                  <a:pt x="1572" y="12"/>
                </a:lnTo>
                <a:lnTo>
                  <a:pt x="1598" y="28"/>
                </a:lnTo>
                <a:lnTo>
                  <a:pt x="1616" y="50"/>
                </a:lnTo>
                <a:lnTo>
                  <a:pt x="1626" y="82"/>
                </a:lnTo>
                <a:lnTo>
                  <a:pt x="1630" y="128"/>
                </a:lnTo>
                <a:lnTo>
                  <a:pt x="1654" y="128"/>
                </a:lnTo>
                <a:lnTo>
                  <a:pt x="1608" y="182"/>
                </a:lnTo>
                <a:lnTo>
                  <a:pt x="1562" y="126"/>
                </a:lnTo>
                <a:lnTo>
                  <a:pt x="1588" y="126"/>
                </a:lnTo>
                <a:lnTo>
                  <a:pt x="1590" y="94"/>
                </a:lnTo>
                <a:lnTo>
                  <a:pt x="1578" y="72"/>
                </a:lnTo>
                <a:lnTo>
                  <a:pt x="1562" y="68"/>
                </a:lnTo>
                <a:lnTo>
                  <a:pt x="0" y="68"/>
                </a:lnTo>
                <a:lnTo>
                  <a:pt x="0" y="0"/>
                </a:lnTo>
              </a:path>
            </a:pathLst>
          </a:custGeom>
          <a:solidFill>
            <a:srgbClr val="F96A1B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2458883" y="2626447"/>
            <a:ext cx="3028950" cy="663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42" y="0"/>
              </a:cxn>
              <a:cxn ang="0">
                <a:pos x="1302" y="52"/>
              </a:cxn>
              <a:cxn ang="0">
                <a:pos x="1330" y="119"/>
              </a:cxn>
              <a:cxn ang="0">
                <a:pos x="1342" y="180"/>
              </a:cxn>
              <a:cxn ang="0">
                <a:pos x="1344" y="282"/>
              </a:cxn>
              <a:cxn ang="0">
                <a:pos x="1392" y="282"/>
              </a:cxn>
              <a:cxn ang="0">
                <a:pos x="1292" y="418"/>
              </a:cxn>
              <a:cxn ang="0">
                <a:pos x="1192" y="282"/>
              </a:cxn>
              <a:cxn ang="0">
                <a:pos x="1244" y="282"/>
              </a:cxn>
              <a:cxn ang="0">
                <a:pos x="1242" y="208"/>
              </a:cxn>
              <a:cxn ang="0">
                <a:pos x="1228" y="154"/>
              </a:cxn>
              <a:cxn ang="0">
                <a:pos x="1204" y="122"/>
              </a:cxn>
              <a:cxn ang="0">
                <a:pos x="0" y="122"/>
              </a:cxn>
              <a:cxn ang="0">
                <a:pos x="0" y="0"/>
              </a:cxn>
            </a:cxnLst>
            <a:rect l="0" t="0" r="r" b="b"/>
            <a:pathLst>
              <a:path w="1392" h="418">
                <a:moveTo>
                  <a:pt x="0" y="0"/>
                </a:moveTo>
                <a:lnTo>
                  <a:pt x="1242" y="0"/>
                </a:lnTo>
                <a:cubicBezTo>
                  <a:pt x="1242" y="0"/>
                  <a:pt x="1291" y="27"/>
                  <a:pt x="1302" y="52"/>
                </a:cubicBezTo>
                <a:cubicBezTo>
                  <a:pt x="1320" y="84"/>
                  <a:pt x="1323" y="98"/>
                  <a:pt x="1330" y="119"/>
                </a:cubicBezTo>
                <a:lnTo>
                  <a:pt x="1342" y="180"/>
                </a:lnTo>
                <a:lnTo>
                  <a:pt x="1344" y="282"/>
                </a:lnTo>
                <a:lnTo>
                  <a:pt x="1392" y="282"/>
                </a:lnTo>
                <a:lnTo>
                  <a:pt x="1292" y="418"/>
                </a:lnTo>
                <a:lnTo>
                  <a:pt x="1192" y="282"/>
                </a:lnTo>
                <a:lnTo>
                  <a:pt x="1244" y="282"/>
                </a:lnTo>
                <a:lnTo>
                  <a:pt x="1242" y="208"/>
                </a:lnTo>
                <a:cubicBezTo>
                  <a:pt x="1239" y="187"/>
                  <a:pt x="1237" y="181"/>
                  <a:pt x="1228" y="154"/>
                </a:cubicBezTo>
                <a:cubicBezTo>
                  <a:pt x="1216" y="140"/>
                  <a:pt x="1204" y="122"/>
                  <a:pt x="1204" y="122"/>
                </a:cubicBez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solidFill>
            <a:srgbClr val="EEECE1">
              <a:lumMod val="50000"/>
            </a:srgbClr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4425796" y="3013797"/>
            <a:ext cx="157162" cy="1074737"/>
          </a:xfrm>
          <a:custGeom>
            <a:avLst/>
            <a:gdLst/>
            <a:ahLst/>
            <a:cxnLst>
              <a:cxn ang="0">
                <a:pos x="23" y="0"/>
              </a:cxn>
              <a:cxn ang="0">
                <a:pos x="23" y="561"/>
              </a:cxn>
              <a:cxn ang="0">
                <a:pos x="0" y="561"/>
              </a:cxn>
              <a:cxn ang="0">
                <a:pos x="38" y="753"/>
              </a:cxn>
              <a:cxn ang="0">
                <a:pos x="78" y="561"/>
              </a:cxn>
              <a:cxn ang="0">
                <a:pos x="62" y="561"/>
              </a:cxn>
              <a:cxn ang="0">
                <a:pos x="62" y="0"/>
              </a:cxn>
              <a:cxn ang="0">
                <a:pos x="23" y="0"/>
              </a:cxn>
            </a:cxnLst>
            <a:rect l="0" t="0" r="r" b="b"/>
            <a:pathLst>
              <a:path w="78" h="753">
                <a:moveTo>
                  <a:pt x="23" y="0"/>
                </a:moveTo>
                <a:lnTo>
                  <a:pt x="23" y="561"/>
                </a:lnTo>
                <a:lnTo>
                  <a:pt x="0" y="561"/>
                </a:lnTo>
                <a:lnTo>
                  <a:pt x="38" y="753"/>
                </a:lnTo>
                <a:lnTo>
                  <a:pt x="78" y="561"/>
                </a:lnTo>
                <a:lnTo>
                  <a:pt x="62" y="561"/>
                </a:lnTo>
                <a:lnTo>
                  <a:pt x="62" y="0"/>
                </a:lnTo>
                <a:lnTo>
                  <a:pt x="23" y="0"/>
                </a:lnTo>
                <a:close/>
              </a:path>
            </a:pathLst>
          </a:custGeom>
          <a:solidFill>
            <a:srgbClr val="7030A0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9"/>
          <p:cNvSpPr>
            <a:spLocks/>
          </p:cNvSpPr>
          <p:nvPr/>
        </p:nvSpPr>
        <p:spPr bwMode="auto">
          <a:xfrm>
            <a:off x="2458883" y="2818534"/>
            <a:ext cx="2124075" cy="192088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930" y="0"/>
              </a:cxn>
              <a:cxn ang="0">
                <a:pos x="952" y="15"/>
              </a:cxn>
              <a:cxn ang="0">
                <a:pos x="957" y="40"/>
              </a:cxn>
              <a:cxn ang="0">
                <a:pos x="957" y="73"/>
              </a:cxn>
              <a:cxn ang="0">
                <a:pos x="976" y="73"/>
              </a:cxn>
              <a:cxn ang="0">
                <a:pos x="943" y="121"/>
              </a:cxn>
              <a:cxn ang="0">
                <a:pos x="906" y="75"/>
              </a:cxn>
              <a:cxn ang="0">
                <a:pos x="927" y="75"/>
              </a:cxn>
              <a:cxn ang="0">
                <a:pos x="921" y="36"/>
              </a:cxn>
              <a:cxn ang="0">
                <a:pos x="903" y="31"/>
              </a:cxn>
              <a:cxn ang="0">
                <a:pos x="0" y="31"/>
              </a:cxn>
              <a:cxn ang="0">
                <a:pos x="1" y="0"/>
              </a:cxn>
            </a:cxnLst>
            <a:rect l="0" t="0" r="r" b="b"/>
            <a:pathLst>
              <a:path w="976" h="121">
                <a:moveTo>
                  <a:pt x="1" y="0"/>
                </a:moveTo>
                <a:lnTo>
                  <a:pt x="930" y="0"/>
                </a:lnTo>
                <a:cubicBezTo>
                  <a:pt x="930" y="0"/>
                  <a:pt x="941" y="7"/>
                  <a:pt x="952" y="15"/>
                </a:cubicBezTo>
                <a:cubicBezTo>
                  <a:pt x="957" y="25"/>
                  <a:pt x="957" y="40"/>
                  <a:pt x="957" y="40"/>
                </a:cubicBezTo>
                <a:lnTo>
                  <a:pt x="957" y="73"/>
                </a:lnTo>
                <a:lnTo>
                  <a:pt x="976" y="73"/>
                </a:lnTo>
                <a:lnTo>
                  <a:pt x="943" y="121"/>
                </a:lnTo>
                <a:lnTo>
                  <a:pt x="906" y="75"/>
                </a:lnTo>
                <a:lnTo>
                  <a:pt x="927" y="75"/>
                </a:lnTo>
                <a:lnTo>
                  <a:pt x="921" y="36"/>
                </a:lnTo>
                <a:lnTo>
                  <a:pt x="903" y="31"/>
                </a:lnTo>
                <a:lnTo>
                  <a:pt x="0" y="31"/>
                </a:lnTo>
                <a:lnTo>
                  <a:pt x="1" y="0"/>
                </a:lnTo>
                <a:close/>
              </a:path>
            </a:pathLst>
          </a:custGeom>
          <a:solidFill>
            <a:srgbClr val="7030A0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6803716" y="1885411"/>
            <a:ext cx="1983107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 type="none" w="med" len="sm"/>
          </a:ln>
        </p:spPr>
        <p:txBody>
          <a:bodyPr wrap="none" anchor="ctr">
            <a:spAutoFit/>
          </a:bodyPr>
          <a:lstStyle/>
          <a:p>
            <a:pPr algn="ctr" defTabSz="912813">
              <a:defRPr/>
            </a:pPr>
            <a:r>
              <a:rPr lang="es-E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RENDIMIENTO NETO</a:t>
            </a:r>
            <a:endParaRPr lang="es-E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defTabSz="912813">
              <a:defRPr/>
            </a:pPr>
            <a:r>
              <a:rPr lang="es-ES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34,2%</a:t>
            </a:r>
          </a:p>
        </p:txBody>
      </p:sp>
      <p:grpSp>
        <p:nvGrpSpPr>
          <p:cNvPr id="18" name="24 Grupo"/>
          <p:cNvGrpSpPr>
            <a:grpSpLocks/>
          </p:cNvGrpSpPr>
          <p:nvPr/>
        </p:nvGrpSpPr>
        <p:grpSpPr bwMode="auto">
          <a:xfrm>
            <a:off x="5815806" y="4067989"/>
            <a:ext cx="3380109" cy="2062549"/>
            <a:chOff x="5769260" y="4439180"/>
            <a:chExt cx="3379505" cy="2063520"/>
          </a:xfrm>
        </p:grpSpPr>
        <p:graphicFrame>
          <p:nvGraphicFramePr>
            <p:cNvPr id="19" name="Object 3"/>
            <p:cNvGraphicFramePr>
              <a:graphicFrameLocks noChangeAspect="1"/>
            </p:cNvGraphicFramePr>
            <p:nvPr/>
          </p:nvGraphicFramePr>
          <p:xfrm>
            <a:off x="6699253" y="4439180"/>
            <a:ext cx="2449512" cy="1846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r:id="rId4" imgW="2450804" imgH="1847248" progId="Excel.Sheet.8">
                    <p:embed/>
                  </p:oleObj>
                </mc:Choice>
                <mc:Fallback>
                  <p:oleObj r:id="rId4" imgW="2450804" imgH="1847248" progId="Excel.Shee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99253" y="4439180"/>
                          <a:ext cx="2449512" cy="18462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5769260" y="4504189"/>
              <a:ext cx="1183126" cy="64663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 type="none" w="med" len="sm"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28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PLANTA DE</a:t>
              </a:r>
            </a:p>
            <a:p>
              <a:pPr marL="0" marR="0" lvl="0" indent="0" algn="ctr" defTabSz="9128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REFERENCIA</a:t>
              </a:r>
              <a:endPara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28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CP USC</a:t>
              </a:r>
              <a:endPara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6049180" y="5488624"/>
              <a:ext cx="901047" cy="277129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 type="none" w="med" len="sm"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28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CON CAC</a:t>
              </a:r>
              <a:endPara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9"/>
            <p:cNvSpPr>
              <a:spLocks noChangeArrowheads="1"/>
            </p:cNvSpPr>
            <p:nvPr/>
          </p:nvSpPr>
          <p:spPr bwMode="auto">
            <a:xfrm>
              <a:off x="7184978" y="6225571"/>
              <a:ext cx="1481679" cy="277129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 type="none" w="med" len="sm"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28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RENDIMIENTO, </a:t>
              </a:r>
              <a:r>
                <a:rPr kumimoji="0" lang="es-E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%</a:t>
              </a:r>
            </a:p>
          </p:txBody>
        </p:sp>
      </p:grpSp>
      <p:sp>
        <p:nvSpPr>
          <p:cNvPr id="23" name="22 Rectángulo"/>
          <p:cNvSpPr/>
          <p:nvPr/>
        </p:nvSpPr>
        <p:spPr>
          <a:xfrm>
            <a:off x="632178" y="804072"/>
            <a:ext cx="7879644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flat" dir="t"/>
          </a:scene3d>
          <a:sp3d/>
        </p:spPr>
        <p:txBody>
          <a:bodyPr lIns="68580" tIns="68580" rIns="68580" bIns="68580" spcCol="1270" anchor="ctr"/>
          <a:lstStyle/>
          <a:p>
            <a:pPr marL="0" marR="0" lvl="0" indent="0" algn="ctr" defTabSz="8001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Diagrama de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Sankey</a:t>
            </a:r>
            <a:r>
              <a:rPr kumimoji="0" 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CT de carbón pulverizado USC  </a:t>
            </a:r>
            <a:endParaRPr kumimoji="0" lang="es-ES" sz="2000" b="1" i="0" u="none" strike="noStrike" kern="0" cap="none" spc="0" normalizeH="0" baseline="-2500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>
            <a:off x="1346149" y="2039152"/>
            <a:ext cx="3225800" cy="2393950"/>
          </a:xfrm>
          <a:custGeom>
            <a:avLst/>
            <a:gdLst/>
            <a:ahLst/>
            <a:cxnLst>
              <a:cxn ang="0">
                <a:pos x="1502" y="0"/>
              </a:cxn>
              <a:cxn ang="0">
                <a:pos x="530" y="0"/>
              </a:cxn>
              <a:cxn ang="0">
                <a:pos x="530" y="1164"/>
              </a:cxn>
              <a:cxn ang="0">
                <a:pos x="0" y="1164"/>
              </a:cxn>
              <a:cxn ang="0">
                <a:pos x="1068" y="1438"/>
              </a:cxn>
              <a:cxn ang="0">
                <a:pos x="2138" y="1167"/>
              </a:cxn>
              <a:cxn ang="0">
                <a:pos x="1610" y="1167"/>
              </a:cxn>
              <a:cxn ang="0">
                <a:pos x="1610" y="118"/>
              </a:cxn>
              <a:cxn ang="0">
                <a:pos x="1577" y="43"/>
              </a:cxn>
              <a:cxn ang="0">
                <a:pos x="1502" y="0"/>
              </a:cxn>
            </a:cxnLst>
            <a:rect l="0" t="0" r="r" b="b"/>
            <a:pathLst>
              <a:path w="2138" h="1438">
                <a:moveTo>
                  <a:pt x="1502" y="0"/>
                </a:moveTo>
                <a:lnTo>
                  <a:pt x="530" y="0"/>
                </a:lnTo>
                <a:lnTo>
                  <a:pt x="530" y="1164"/>
                </a:lnTo>
                <a:lnTo>
                  <a:pt x="0" y="1164"/>
                </a:lnTo>
                <a:lnTo>
                  <a:pt x="1068" y="1438"/>
                </a:lnTo>
                <a:lnTo>
                  <a:pt x="2138" y="1167"/>
                </a:lnTo>
                <a:lnTo>
                  <a:pt x="1610" y="1167"/>
                </a:lnTo>
                <a:lnTo>
                  <a:pt x="1610" y="118"/>
                </a:lnTo>
                <a:cubicBezTo>
                  <a:pt x="1610" y="118"/>
                  <a:pt x="1606" y="73"/>
                  <a:pt x="1577" y="43"/>
                </a:cubicBezTo>
                <a:cubicBezTo>
                  <a:pt x="1548" y="13"/>
                  <a:pt x="1502" y="0"/>
                  <a:pt x="1502" y="0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2139696" y="109497"/>
            <a:ext cx="5074158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889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b="1" dirty="0" smtClean="0">
                <a:solidFill>
                  <a:srgbClr val="800000"/>
                </a:solidFill>
              </a:rPr>
              <a:t>Penalización energética derivada de la captura</a:t>
            </a:r>
            <a:endParaRPr lang="es-ES_tradnl" sz="2400" b="1" dirty="0">
              <a:solidFill>
                <a:srgbClr val="800000"/>
              </a:solidFill>
            </a:endParaRP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5473634" y="6068947"/>
            <a:ext cx="3240087" cy="276999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es-ES"/>
            </a:defPPr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Adaptado de Anderson 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52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50"/>
                            </p:stCondLst>
                            <p:childTnLst>
                              <p:par>
                                <p:cTn id="4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5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5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7" grpId="0"/>
      <p:bldP spid="25" grpId="0"/>
      <p:bldP spid="2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51</a:t>
            </a:fld>
            <a:endParaRPr lang="es-ES"/>
          </a:p>
        </p:txBody>
      </p:sp>
      <p:sp>
        <p:nvSpPr>
          <p:cNvPr id="6" name="5 Elipse"/>
          <p:cNvSpPr/>
          <p:nvPr/>
        </p:nvSpPr>
        <p:spPr bwMode="auto">
          <a:xfrm>
            <a:off x="683568" y="2534980"/>
            <a:ext cx="1512219" cy="16141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solidFill>
                <a:prstClr val="white"/>
              </a:solidFill>
            </a:endParaRPr>
          </a:p>
        </p:txBody>
      </p:sp>
      <p:sp>
        <p:nvSpPr>
          <p:cNvPr id="7" name="6 Elipse"/>
          <p:cNvSpPr/>
          <p:nvPr/>
        </p:nvSpPr>
        <p:spPr bwMode="auto">
          <a:xfrm rot="5400000">
            <a:off x="2375755" y="3969062"/>
            <a:ext cx="2808311" cy="1728192"/>
          </a:xfrm>
          <a:prstGeom prst="ellipse">
            <a:avLst/>
          </a:prstGeom>
          <a:solidFill>
            <a:schemeClr val="accent4">
              <a:lumMod val="40000"/>
              <a:lumOff val="60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solidFill>
                <a:prstClr val="white"/>
              </a:solidFill>
            </a:endParaRPr>
          </a:p>
        </p:txBody>
      </p:sp>
      <p:sp>
        <p:nvSpPr>
          <p:cNvPr id="8" name="14 CuadroTexto"/>
          <p:cNvSpPr txBox="1">
            <a:spLocks noChangeArrowheads="1"/>
          </p:cNvSpPr>
          <p:nvPr/>
        </p:nvSpPr>
        <p:spPr bwMode="auto">
          <a:xfrm>
            <a:off x="179760" y="245021"/>
            <a:ext cx="5040312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300" b="1" dirty="0" smtClean="0">
                <a:solidFill>
                  <a:srgbClr val="58595B"/>
                </a:solidFill>
              </a:rPr>
              <a:t>es.CO</a:t>
            </a:r>
            <a:r>
              <a:rPr lang="en-GB" sz="2300" b="1" baseline="-25000" dirty="0" smtClean="0">
                <a:solidFill>
                  <a:srgbClr val="58595B"/>
                </a:solidFill>
              </a:rPr>
              <a:t>2</a:t>
            </a:r>
            <a:r>
              <a:rPr lang="en-GB" sz="2300" b="1" dirty="0" smtClean="0">
                <a:solidFill>
                  <a:srgbClr val="58595B"/>
                </a:solidFill>
              </a:rPr>
              <a:t> - </a:t>
            </a:r>
            <a:r>
              <a:rPr lang="en-GB" sz="2300" b="1" dirty="0" smtClean="0">
                <a:solidFill>
                  <a:srgbClr val="58595B"/>
                </a:solidFill>
                <a:latin typeface="Calibri" pitchFamily="34" charset="0"/>
              </a:rPr>
              <a:t>Schematic diagram</a:t>
            </a:r>
            <a:endParaRPr lang="en-GB" sz="2300" b="1" dirty="0">
              <a:solidFill>
                <a:srgbClr val="58595B"/>
              </a:solidFill>
              <a:latin typeface="Calibri" pitchFamily="34" charset="0"/>
            </a:endParaRPr>
          </a:p>
        </p:txBody>
      </p:sp>
      <p:sp>
        <p:nvSpPr>
          <p:cNvPr id="9" name="8 Elipse"/>
          <p:cNvSpPr/>
          <p:nvPr/>
        </p:nvSpPr>
        <p:spPr bwMode="auto">
          <a:xfrm>
            <a:off x="6516216" y="2499045"/>
            <a:ext cx="1296145" cy="15420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solidFill>
                <a:prstClr val="white"/>
              </a:solidFill>
            </a:endParaRPr>
          </a:p>
        </p:txBody>
      </p:sp>
      <p:sp>
        <p:nvSpPr>
          <p:cNvPr id="10" name="9 Elipse"/>
          <p:cNvSpPr/>
          <p:nvPr/>
        </p:nvSpPr>
        <p:spPr bwMode="auto">
          <a:xfrm rot="5400000">
            <a:off x="5307554" y="3156444"/>
            <a:ext cx="1625235" cy="1080120"/>
          </a:xfrm>
          <a:prstGeom prst="ellipse">
            <a:avLst/>
          </a:prstGeom>
          <a:solidFill>
            <a:schemeClr val="accent6">
              <a:lumMod val="60000"/>
              <a:lumOff val="40000"/>
              <a:alpha val="8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solidFill>
                <a:prstClr val="white"/>
              </a:solidFill>
            </a:endParaRPr>
          </a:p>
        </p:txBody>
      </p:sp>
      <p:sp>
        <p:nvSpPr>
          <p:cNvPr id="11" name="10 Elipse"/>
          <p:cNvSpPr/>
          <p:nvPr/>
        </p:nvSpPr>
        <p:spPr bwMode="auto">
          <a:xfrm rot="7200000">
            <a:off x="3864740" y="2394229"/>
            <a:ext cx="3158786" cy="1188149"/>
          </a:xfrm>
          <a:prstGeom prst="ellipse">
            <a:avLst/>
          </a:prstGeom>
          <a:solidFill>
            <a:schemeClr val="accent5">
              <a:lumMod val="75000"/>
              <a:alpha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 bwMode="auto">
          <a:xfrm rot="5400000">
            <a:off x="4044933" y="2443899"/>
            <a:ext cx="1295111" cy="673025"/>
          </a:xfrm>
          <a:prstGeom prst="ellipse">
            <a:avLst/>
          </a:prstGeom>
          <a:solidFill>
            <a:schemeClr val="accent3">
              <a:lumMod val="60000"/>
              <a:lumOff val="40000"/>
              <a:alpha val="8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 bwMode="auto">
          <a:xfrm>
            <a:off x="179512" y="762565"/>
            <a:ext cx="2912841" cy="1514307"/>
          </a:xfrm>
          <a:prstGeom prst="ellipse">
            <a:avLst/>
          </a:prstGeom>
          <a:solidFill>
            <a:schemeClr val="accent1">
              <a:lumMod val="60000"/>
              <a:lumOff val="40000"/>
              <a:alpha val="3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 bwMode="auto">
          <a:xfrm rot="5400000">
            <a:off x="2484531" y="1556031"/>
            <a:ext cx="2662771" cy="1224135"/>
          </a:xfrm>
          <a:prstGeom prst="ellipse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solidFill>
                <a:prstClr val="white"/>
              </a:solidFill>
            </a:endParaRPr>
          </a:p>
        </p:txBody>
      </p:sp>
      <p:pic>
        <p:nvPicPr>
          <p:cNvPr id="15" name="14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839" y="960574"/>
            <a:ext cx="8545633" cy="534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\\Hermes\direccion general\COMUN_MARK\IC\Logos esco\logo es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1937" y="92075"/>
            <a:ext cx="1262063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753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52</a:t>
            </a:fld>
            <a:endParaRPr lang="es-ES"/>
          </a:p>
        </p:txBody>
      </p:sp>
      <p:pic>
        <p:nvPicPr>
          <p:cNvPr id="5" name="Picture 2" descr="\\Hermes\direccion general\COMUN_MARK\IC\Logos esco\logo es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1937" y="92075"/>
            <a:ext cx="1262063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1115322" y="5733256"/>
            <a:ext cx="7201010" cy="44267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Fuels:</a:t>
            </a:r>
            <a:r>
              <a:rPr kumimoji="0" lang="fr-FR" sz="20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a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nthracites, bit &amp;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subbit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coals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, pet coke,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sustainable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biomass</a:t>
            </a: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855025" y="4661025"/>
            <a:ext cx="7638313" cy="45720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CO</a:t>
            </a:r>
            <a:r>
              <a:rPr kumimoji="0" lang="es-ES_tradnl" sz="24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kumimoji="0" lang="es-ES_tradnl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purification</a:t>
            </a:r>
            <a:r>
              <a:rPr kumimoji="0" lang="es-ES_tradnl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kumimoji="0" lang="es-ES_tradnl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compression</a:t>
            </a:r>
            <a:r>
              <a:rPr kumimoji="0" lang="es-ES_tradnl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endParaRPr kumimoji="0" lang="es-ES_tradnl" sz="2400" b="1" i="0" u="none" strike="noStrike" kern="0" cap="none" spc="0" normalizeH="0" baseline="-250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38 Rectángulo"/>
          <p:cNvSpPr/>
          <p:nvPr/>
        </p:nvSpPr>
        <p:spPr>
          <a:xfrm>
            <a:off x="827584" y="5189088"/>
            <a:ext cx="7704856" cy="45720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CO</a:t>
            </a:r>
            <a:r>
              <a:rPr kumimoji="0" lang="es-ES_tradnl" sz="24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kumimoji="0" lang="es-ES_tradnl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transport</a:t>
            </a:r>
            <a:r>
              <a:rPr kumimoji="0" lang="es-ES_tradnl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s-ES_tradnl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facility</a:t>
            </a:r>
            <a:endParaRPr kumimoji="0" lang="es-ES_tradnl" sz="2400" b="1" i="0" u="none" strike="noStrike" kern="0" cap="none" spc="0" normalizeH="0" baseline="-250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8 Llamada de flecha hacia abajo"/>
          <p:cNvSpPr/>
          <p:nvPr/>
        </p:nvSpPr>
        <p:spPr bwMode="auto">
          <a:xfrm>
            <a:off x="855024" y="3594744"/>
            <a:ext cx="7638313" cy="1185714"/>
          </a:xfrm>
          <a:prstGeom prst="downArrowCallou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defRPr/>
            </a:pPr>
            <a:endParaRPr lang="es-ES_tradnl" sz="2800" b="1" dirty="0">
              <a:solidFill>
                <a:prstClr val="black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9 Forma libre"/>
          <p:cNvSpPr/>
          <p:nvPr/>
        </p:nvSpPr>
        <p:spPr>
          <a:xfrm>
            <a:off x="855025" y="1628800"/>
            <a:ext cx="2501268" cy="2205128"/>
          </a:xfrm>
          <a:custGeom>
            <a:avLst/>
            <a:gdLst>
              <a:gd name="connsiteX0" fmla="*/ 0 w 2501268"/>
              <a:gd name="connsiteY0" fmla="*/ 0 h 2451133"/>
              <a:gd name="connsiteX1" fmla="*/ 2501268 w 2501268"/>
              <a:gd name="connsiteY1" fmla="*/ 0 h 2451133"/>
              <a:gd name="connsiteX2" fmla="*/ 2501268 w 2501268"/>
              <a:gd name="connsiteY2" fmla="*/ 2451133 h 2451133"/>
              <a:gd name="connsiteX3" fmla="*/ 0 w 2501268"/>
              <a:gd name="connsiteY3" fmla="*/ 2451133 h 2451133"/>
              <a:gd name="connsiteX4" fmla="*/ 0 w 2501268"/>
              <a:gd name="connsiteY4" fmla="*/ 0 h 245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1268" h="2451133">
                <a:moveTo>
                  <a:pt x="0" y="0"/>
                </a:moveTo>
                <a:lnTo>
                  <a:pt x="2501268" y="0"/>
                </a:lnTo>
                <a:lnTo>
                  <a:pt x="2501268" y="2451133"/>
                </a:lnTo>
                <a:lnTo>
                  <a:pt x="0" y="24511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Pulverized</a:t>
            </a:r>
            <a:endParaRPr kumimoji="0" lang="es-ES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Coal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20 </a:t>
            </a:r>
            <a:r>
              <a:rPr kumimoji="0" lang="es-E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MWth</a:t>
            </a:r>
            <a:endParaRPr kumimoji="0" lang="es-ES_tradnl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3356294" y="1628800"/>
            <a:ext cx="2501268" cy="2205128"/>
          </a:xfrm>
          <a:custGeom>
            <a:avLst/>
            <a:gdLst>
              <a:gd name="connsiteX0" fmla="*/ 0 w 2501268"/>
              <a:gd name="connsiteY0" fmla="*/ 0 h 2451133"/>
              <a:gd name="connsiteX1" fmla="*/ 2501268 w 2501268"/>
              <a:gd name="connsiteY1" fmla="*/ 0 h 2451133"/>
              <a:gd name="connsiteX2" fmla="*/ 2501268 w 2501268"/>
              <a:gd name="connsiteY2" fmla="*/ 2451133 h 2451133"/>
              <a:gd name="connsiteX3" fmla="*/ 0 w 2501268"/>
              <a:gd name="connsiteY3" fmla="*/ 2451133 h 2451133"/>
              <a:gd name="connsiteX4" fmla="*/ 0 w 2501268"/>
              <a:gd name="connsiteY4" fmla="*/ 0 h 245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1268" h="2451133">
                <a:moveTo>
                  <a:pt x="0" y="0"/>
                </a:moveTo>
                <a:lnTo>
                  <a:pt x="2501268" y="0"/>
                </a:lnTo>
                <a:lnTo>
                  <a:pt x="2501268" y="2451133"/>
                </a:lnTo>
                <a:lnTo>
                  <a:pt x="0" y="24511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Circulating</a:t>
            </a:r>
            <a:endParaRPr kumimoji="0" lang="es-ES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Fluidized</a:t>
            </a: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s-E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Bed</a:t>
            </a: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30 </a:t>
            </a:r>
            <a:r>
              <a:rPr kumimoji="0" lang="es-E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MWth</a:t>
            </a:r>
            <a:endParaRPr kumimoji="0" lang="es-ES_tradnl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11 Forma libre"/>
          <p:cNvSpPr/>
          <p:nvPr/>
        </p:nvSpPr>
        <p:spPr>
          <a:xfrm>
            <a:off x="5992070" y="1628800"/>
            <a:ext cx="2501268" cy="2681896"/>
          </a:xfrm>
          <a:custGeom>
            <a:avLst/>
            <a:gdLst>
              <a:gd name="connsiteX0" fmla="*/ 0 w 2501268"/>
              <a:gd name="connsiteY0" fmla="*/ 0 h 2451133"/>
              <a:gd name="connsiteX1" fmla="*/ 2501268 w 2501268"/>
              <a:gd name="connsiteY1" fmla="*/ 0 h 2451133"/>
              <a:gd name="connsiteX2" fmla="*/ 2501268 w 2501268"/>
              <a:gd name="connsiteY2" fmla="*/ 2451133 h 2451133"/>
              <a:gd name="connsiteX3" fmla="*/ 0 w 2501268"/>
              <a:gd name="connsiteY3" fmla="*/ 2451133 h 2451133"/>
              <a:gd name="connsiteX4" fmla="*/ 0 w 2501268"/>
              <a:gd name="connsiteY4" fmla="*/ 0 h 245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1268" h="2451133">
                <a:moveTo>
                  <a:pt x="0" y="0"/>
                </a:moveTo>
                <a:lnTo>
                  <a:pt x="2501268" y="0"/>
                </a:lnTo>
                <a:lnTo>
                  <a:pt x="2501268" y="2451133"/>
                </a:lnTo>
                <a:lnTo>
                  <a:pt x="0" y="24511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De</a:t>
            </a:r>
            <a:r>
              <a:rPr kumimoji="0" lang="es-ES_tradnl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NO</a:t>
            </a:r>
            <a:r>
              <a:rPr kumimoji="0" lang="es-ES_tradnl" sz="2400" b="1" i="0" u="none" strike="noStrike" kern="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kumimoji="0" lang="es-ES_tradnl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Dedust</a:t>
            </a:r>
            <a:endParaRPr kumimoji="0" lang="es-ES_tradnl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DeSO</a:t>
            </a:r>
            <a:r>
              <a:rPr kumimoji="0" lang="es-ES_tradnl" sz="2400" b="1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X</a:t>
            </a:r>
            <a:endParaRPr kumimoji="0" lang="es-ES_tradnl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855024" y="3833928"/>
            <a:ext cx="5002538" cy="4767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Biomass</a:t>
            </a:r>
            <a:r>
              <a:rPr kumimoji="0" lang="es-ES_tradnl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s-ES_tradnl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Gasifier</a:t>
            </a:r>
            <a:r>
              <a:rPr kumimoji="0" lang="es-ES_tradnl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 3 </a:t>
            </a:r>
            <a:r>
              <a:rPr kumimoji="0" lang="es-ES_tradnl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MWth</a:t>
            </a:r>
            <a:endParaRPr kumimoji="0" lang="es-ES_tradnl" sz="2400" b="1" i="0" u="none" strike="noStrike" kern="0" cap="none" spc="0" normalizeH="0" baseline="-2500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" name="13 Elipse"/>
          <p:cNvSpPr/>
          <p:nvPr/>
        </p:nvSpPr>
        <p:spPr bwMode="auto">
          <a:xfrm>
            <a:off x="1948160" y="3556620"/>
            <a:ext cx="504021" cy="419803"/>
          </a:xfrm>
          <a:prstGeom prst="ellipse">
            <a:avLst/>
          </a:prstGeom>
          <a:gradFill rotWithShape="1">
            <a:gsLst>
              <a:gs pos="0">
                <a:srgbClr val="AEC7D0">
                  <a:shade val="51000"/>
                  <a:satMod val="130000"/>
                </a:srgbClr>
              </a:gs>
              <a:gs pos="80000">
                <a:srgbClr val="AEC7D0">
                  <a:shade val="93000"/>
                  <a:satMod val="130000"/>
                </a:srgbClr>
              </a:gs>
              <a:gs pos="100000">
                <a:srgbClr val="AEC7D0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Arial Unicode MS" pitchFamily="34" charset="-128"/>
                <a:cs typeface="Arial Unicode MS" pitchFamily="34" charset="-128"/>
              </a:rPr>
              <a:t>+</a:t>
            </a:r>
            <a:endParaRPr kumimoji="0" lang="es-ES" sz="2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14 Llamada de flecha hacia abajo"/>
          <p:cNvSpPr/>
          <p:nvPr/>
        </p:nvSpPr>
        <p:spPr bwMode="auto">
          <a:xfrm>
            <a:off x="855025" y="754881"/>
            <a:ext cx="7638313" cy="1185714"/>
          </a:xfrm>
          <a:prstGeom prst="downArrowCallou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defRPr/>
            </a:pPr>
            <a:r>
              <a:rPr lang="es-ES_tradnl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Oxycombustion</a:t>
            </a:r>
            <a:endParaRPr lang="es-ES_tradnl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4 CuadroTexto"/>
          <p:cNvSpPr txBox="1">
            <a:spLocks noChangeArrowheads="1"/>
          </p:cNvSpPr>
          <p:nvPr/>
        </p:nvSpPr>
        <p:spPr bwMode="auto">
          <a:xfrm>
            <a:off x="179760" y="245021"/>
            <a:ext cx="5040312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300" b="1" dirty="0" smtClean="0">
                <a:solidFill>
                  <a:srgbClr val="58595B"/>
                </a:solidFill>
                <a:latin typeface="+mj-lt"/>
              </a:rPr>
              <a:t>es.CO</a:t>
            </a:r>
            <a:r>
              <a:rPr lang="es-ES" sz="2300" b="1" baseline="-25000" dirty="0" smtClean="0">
                <a:solidFill>
                  <a:srgbClr val="58595B"/>
                </a:solidFill>
                <a:latin typeface="+mj-lt"/>
              </a:rPr>
              <a:t>2</a:t>
            </a:r>
            <a:r>
              <a:rPr lang="es-ES" sz="2300" b="1" dirty="0" smtClean="0">
                <a:solidFill>
                  <a:srgbClr val="58595B"/>
                </a:solidFill>
                <a:latin typeface="+mj-lt"/>
              </a:rPr>
              <a:t> - </a:t>
            </a:r>
            <a:r>
              <a:rPr lang="es-ES" sz="2300" b="1" dirty="0" err="1" smtClean="0">
                <a:solidFill>
                  <a:srgbClr val="58595B"/>
                </a:solidFill>
                <a:latin typeface="+mj-lt"/>
              </a:rPr>
              <a:t>Technical</a:t>
            </a:r>
            <a:r>
              <a:rPr lang="es-ES" sz="2300" b="1" dirty="0" smtClean="0">
                <a:solidFill>
                  <a:srgbClr val="58595B"/>
                </a:solidFill>
                <a:latin typeface="+mj-lt"/>
              </a:rPr>
              <a:t> data</a:t>
            </a:r>
            <a:endParaRPr lang="es-ES" sz="2300" b="1" dirty="0">
              <a:solidFill>
                <a:srgbClr val="58595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792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53</a:t>
            </a:fld>
            <a:endParaRPr lang="es-E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2259"/>
            <a:ext cx="6865392" cy="4347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11560" y="5875389"/>
            <a:ext cx="4825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Source: </a:t>
            </a:r>
            <a:r>
              <a:rPr lang="en-US" dirty="0" err="1" smtClean="0"/>
              <a:t>iea</a:t>
            </a:r>
            <a:r>
              <a:rPr lang="en-US" dirty="0" smtClean="0"/>
              <a:t> </a:t>
            </a:r>
            <a:r>
              <a:rPr lang="en-US" dirty="0"/>
              <a:t>Energy Technology </a:t>
            </a:r>
            <a:r>
              <a:rPr lang="en-US" dirty="0" err="1"/>
              <a:t>prespectives</a:t>
            </a:r>
            <a:r>
              <a:rPr lang="en-US" dirty="0"/>
              <a:t> 2014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827584" y="620688"/>
            <a:ext cx="7998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err="1" smtClean="0"/>
              <a:t>Energia</a:t>
            </a:r>
            <a:r>
              <a:rPr lang="es-ES" sz="2800" dirty="0" smtClean="0"/>
              <a:t> futuro: </a:t>
            </a:r>
            <a:r>
              <a:rPr lang="es-ES" sz="2800" dirty="0"/>
              <a:t>E</a:t>
            </a:r>
            <a:r>
              <a:rPr lang="es-ES" sz="2800" dirty="0" smtClean="0"/>
              <a:t>ficiencia, Sostenibilidad e Integración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55138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19/05/2014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El Carbón como Alternativa Energética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CAEA-9ED4-42DB-842A-B918C99A29AC}" type="slidenum">
              <a:rPr lang="es-ES" smtClean="0"/>
              <a:t>54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987824" y="2483604"/>
            <a:ext cx="576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ATENCIÓN</a:t>
            </a:r>
            <a:endParaRPr lang="es-E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347459" y="3414191"/>
            <a:ext cx="3050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Juan.otero@ciemat.es</a:t>
            </a:r>
            <a:endParaRPr lang="es-E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406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5627</TotalTime>
  <Words>1579</Words>
  <Application>Microsoft Office PowerPoint</Application>
  <PresentationFormat>Presentación en pantalla (4:3)</PresentationFormat>
  <Paragraphs>358</Paragraphs>
  <Slides>54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56" baseType="lpstr">
      <vt:lpstr>Tema de Office</vt:lpstr>
      <vt:lpstr>Hoja de cálculo de Microsoft Excel 97-2003</vt:lpstr>
      <vt:lpstr>El Carbón como Alternativa Energética </vt:lpstr>
      <vt:lpstr>De donde venimos y donde estamos</vt:lpstr>
      <vt:lpstr>WORLD TOTAL PRIMARY ENERGY SUPPLY fuel shares (TPES, Mtoe)</vt:lpstr>
      <vt:lpstr>WORLD TOTAL PRIMARY ENERGY SUPPLY  regional shares (TPES, Mtoe)</vt:lpstr>
      <vt:lpstr>Natural gas Production  regional shares  (billion cubic metres)</vt:lpstr>
      <vt:lpstr>Coal Production  regional shares  (Mt)</vt:lpstr>
      <vt:lpstr>Hydro Production  regional shares  (TWh)</vt:lpstr>
      <vt:lpstr>World Electricity Generation  Fuel shares  (TWh)</vt:lpstr>
      <vt:lpstr>World Electricity Generation  2011 Fossil Fuels &amp; regional shares  (TWh)</vt:lpstr>
      <vt:lpstr>World Electricity Generation  regional shares  (TWh)</vt:lpstr>
      <vt:lpstr>Presentación de PowerPoint</vt:lpstr>
      <vt:lpstr>Presentación de PowerPoint</vt:lpstr>
      <vt:lpstr>Presentación de PowerPoint</vt:lpstr>
      <vt:lpstr>Presentación de PowerPoint</vt:lpstr>
      <vt:lpstr>Reservas</vt:lpstr>
      <vt:lpstr>Presentación de PowerPoint</vt:lpstr>
      <vt:lpstr>Presentación de PowerPoint</vt:lpstr>
      <vt:lpstr>Presentación de PowerPoint</vt:lpstr>
      <vt:lpstr>A donde vamos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Sostenibilidad del Carbón</vt:lpstr>
      <vt:lpstr>Presentación de PowerPoint</vt:lpstr>
      <vt:lpstr>Presentación de PowerPoint</vt:lpstr>
      <vt:lpstr>Presentación de PowerPoint</vt:lpstr>
      <vt:lpstr>Evolución de las tecnologías de uso limpio del carbón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CIEMAT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carbón como alternativa energética</dc:title>
  <dc:creator>Otero, Juan</dc:creator>
  <cp:lastModifiedBy>admin</cp:lastModifiedBy>
  <cp:revision>121</cp:revision>
  <dcterms:created xsi:type="dcterms:W3CDTF">2014-05-12T10:38:07Z</dcterms:created>
  <dcterms:modified xsi:type="dcterms:W3CDTF">2014-05-19T16:04:54Z</dcterms:modified>
</cp:coreProperties>
</file>