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6">
  <p:sldMasterIdLst>
    <p:sldMasterId id="2147483648" r:id="rId1"/>
  </p:sldMasterIdLst>
  <p:sldIdLst>
    <p:sldId id="256" r:id="rId2"/>
    <p:sldId id="257" r:id="rId3"/>
    <p:sldId id="258" r:id="rId4"/>
    <p:sldId id="360" r:id="rId5"/>
    <p:sldId id="361" r:id="rId6"/>
    <p:sldId id="362" r:id="rId7"/>
    <p:sldId id="363" r:id="rId8"/>
    <p:sldId id="261" r:id="rId9"/>
    <p:sldId id="263" r:id="rId10"/>
    <p:sldId id="264" r:id="rId11"/>
    <p:sldId id="304" r:id="rId12"/>
    <p:sldId id="305" r:id="rId13"/>
    <p:sldId id="265" r:id="rId14"/>
    <p:sldId id="266" r:id="rId15"/>
    <p:sldId id="288" r:id="rId16"/>
    <p:sldId id="273" r:id="rId17"/>
    <p:sldId id="292" r:id="rId18"/>
    <p:sldId id="346" r:id="rId19"/>
    <p:sldId id="294" r:id="rId20"/>
    <p:sldId id="313" r:id="rId21"/>
    <p:sldId id="348" r:id="rId22"/>
    <p:sldId id="314" r:id="rId23"/>
    <p:sldId id="319" r:id="rId24"/>
    <p:sldId id="321" r:id="rId25"/>
    <p:sldId id="322" r:id="rId26"/>
    <p:sldId id="323" r:id="rId27"/>
    <p:sldId id="329" r:id="rId28"/>
    <p:sldId id="338" r:id="rId29"/>
    <p:sldId id="343" r:id="rId30"/>
    <p:sldId id="300" r:id="rId31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12C8C85-51F0-491E-9774-3900AFEF0FD7}" styleName="Estilo Claro 2 - Ênfase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94671" autoAdjust="0"/>
  </p:normalViewPr>
  <p:slideViewPr>
    <p:cSldViewPr>
      <p:cViewPr>
        <p:scale>
          <a:sx n="60" d="100"/>
          <a:sy n="60" d="100"/>
        </p:scale>
        <p:origin x="-1572" y="-1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20/05/2014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20/05/2014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20/05/2014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20/05/2014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20/05/2014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20/05/2014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20/05/2014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20/05/2014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20/05/2014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20/05/2014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20/05/2014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30000" b="8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700DB3-DBF0-4086-B675-117E7A9610B8}" type="datetimeFigureOut">
              <a:rPr lang="pt-BR" smtClean="0"/>
              <a:pPr/>
              <a:t>20/05/2014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6000"/>
            <a:lum/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Cutout numberOfShades="6"/>
                    </a14:imgEffect>
                  </a14:imgLayer>
                </a14:imgProps>
              </a:ext>
            </a:extLst>
          </a:blip>
          <a:srcRect/>
          <a:stretch>
            <a:fillRect l="-6000" t="-11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04664" y="1844825"/>
            <a:ext cx="8134672" cy="2808312"/>
          </a:xfrm>
          <a:noFill/>
        </p:spPr>
        <p:txBody>
          <a:bodyPr>
            <a:noAutofit/>
          </a:bodyPr>
          <a:lstStyle/>
          <a:p>
            <a:r>
              <a:rPr lang="pt-BR" sz="3000" b="1" dirty="0" smtClean="0"/>
              <a:t>MAPEAMENTO DO SISTEMA DE </a:t>
            </a:r>
            <a:r>
              <a:rPr lang="pt-BR" sz="3000" b="1" dirty="0"/>
              <a:t>LOGÍSTICA REVERSA </a:t>
            </a:r>
            <a:r>
              <a:rPr lang="pt-BR" sz="3000" b="1" dirty="0" smtClean="0"/>
              <a:t>DAS </a:t>
            </a:r>
            <a:r>
              <a:rPr lang="pt-BR" sz="3000" b="1" dirty="0"/>
              <a:t>EMBALAGENS DE AGROTÓXICOS </a:t>
            </a:r>
            <a:r>
              <a:rPr lang="pt-BR" sz="3000" b="1" dirty="0" smtClean="0"/>
              <a:t>UTILIZADAS NO </a:t>
            </a:r>
            <a:r>
              <a:rPr lang="pt-BR" sz="3000" b="1" dirty="0"/>
              <a:t>MUNICÍPIO DE CAMBORIÚ - SC</a:t>
            </a:r>
          </a:p>
        </p:txBody>
      </p:sp>
      <p:pic>
        <p:nvPicPr>
          <p:cNvPr id="4" name="Imagem 3" descr="logo UnivaliAzulOficial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2312" y="142852"/>
            <a:ext cx="1512168" cy="11079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CaixaDeTexto 5"/>
          <p:cNvSpPr txBox="1"/>
          <p:nvPr/>
        </p:nvSpPr>
        <p:spPr>
          <a:xfrm>
            <a:off x="1763688" y="4864143"/>
            <a:ext cx="56166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smtClean="0"/>
              <a:t>Aline Pereira Gomes – Engenheira Ambiental</a:t>
            </a:r>
          </a:p>
          <a:p>
            <a:pPr algn="ctr"/>
            <a:r>
              <a:rPr lang="pt-BR" sz="2000" b="1" dirty="0" smtClean="0"/>
              <a:t>Rafaela  </a:t>
            </a:r>
            <a:r>
              <a:rPr lang="pt-BR" sz="2000" b="1" dirty="0" err="1" smtClean="0"/>
              <a:t>Picolotto</a:t>
            </a:r>
            <a:r>
              <a:rPr lang="pt-BR" sz="2000" b="1" dirty="0" smtClean="0"/>
              <a:t> – Esp. Eng. Seg. do Trabalho</a:t>
            </a:r>
          </a:p>
          <a:p>
            <a:pPr algn="ctr"/>
            <a:endParaRPr lang="pt-BR" sz="2000" b="1" dirty="0" smtClean="0"/>
          </a:p>
        </p:txBody>
      </p:sp>
      <p:sp>
        <p:nvSpPr>
          <p:cNvPr id="7" name="CaixaDeTexto 6"/>
          <p:cNvSpPr txBox="1"/>
          <p:nvPr/>
        </p:nvSpPr>
        <p:spPr>
          <a:xfrm>
            <a:off x="3023828" y="6295304"/>
            <a:ext cx="30963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smtClean="0"/>
              <a:t>Itajaí, maio/2014</a:t>
            </a:r>
            <a:endParaRPr lang="pt-BR" sz="2000" b="1" dirty="0"/>
          </a:p>
        </p:txBody>
      </p:sp>
      <p:pic>
        <p:nvPicPr>
          <p:cNvPr id="8" name="Imagem 7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00232" y="0"/>
            <a:ext cx="7143768" cy="135732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007292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771800" y="188640"/>
            <a:ext cx="3600400" cy="792088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pt-BR" dirty="0" smtClean="0"/>
              <a:t>INTRODUÇÃO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4330824" cy="4997152"/>
          </a:xfrm>
          <a:noFill/>
        </p:spPr>
        <p:txBody>
          <a:bodyPr>
            <a:normAutofit/>
          </a:bodyPr>
          <a:lstStyle/>
          <a:p>
            <a:pPr algn="just"/>
            <a:r>
              <a:rPr lang="pt-BR" dirty="0" smtClean="0"/>
              <a:t>Produção de alimentos em grande escala;</a:t>
            </a:r>
          </a:p>
          <a:p>
            <a:pPr algn="just"/>
            <a:endParaRPr lang="pt-BR" dirty="0" smtClean="0"/>
          </a:p>
          <a:p>
            <a:pPr algn="just"/>
            <a:r>
              <a:rPr lang="pt-BR" dirty="0" smtClean="0"/>
              <a:t>Uso de agrotóxicos e seus impactos;</a:t>
            </a:r>
          </a:p>
          <a:p>
            <a:pPr algn="just"/>
            <a:endParaRPr lang="pt-BR" dirty="0" smtClean="0"/>
          </a:p>
          <a:p>
            <a:pPr algn="just"/>
            <a:r>
              <a:rPr lang="pt-BR" dirty="0" smtClean="0"/>
              <a:t>Descarte das embalagens vazias de agrotóxicos.</a:t>
            </a:r>
          </a:p>
          <a:p>
            <a:pPr algn="just"/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64088" y="1340768"/>
            <a:ext cx="3467380" cy="26005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64088" y="4005064"/>
            <a:ext cx="3462610" cy="25969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163975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3" grpId="0" uiExpand="1" build="p"/>
      <p:bldP spid="3" grpId="1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3446694"/>
          </a:xfrm>
          <a:noFill/>
        </p:spPr>
        <p:txBody>
          <a:bodyPr>
            <a:normAutofit/>
          </a:bodyPr>
          <a:lstStyle/>
          <a:p>
            <a:pPr marL="914400" lvl="2" indent="-560388">
              <a:buNone/>
            </a:pPr>
            <a:endParaRPr lang="pt-BR" b="1" dirty="0"/>
          </a:p>
          <a:p>
            <a:pPr marL="0" indent="0" algn="just">
              <a:buNone/>
            </a:pPr>
            <a:r>
              <a:rPr lang="pt-BR" dirty="0" smtClean="0"/>
              <a:t>	Realizar o mapeamento do sistema de logística reversa das embalagens de agrotóxicos utilizadas no Município de Camboriú – SC.</a:t>
            </a:r>
            <a:endParaRPr lang="pt-BR" dirty="0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2771800" y="188640"/>
            <a:ext cx="3600400" cy="79208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 smtClean="0"/>
              <a:t>OBJETIVO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418599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Requisitos legais</a:t>
            </a:r>
          </a:p>
          <a:p>
            <a:endParaRPr lang="pt-BR" dirty="0" smtClean="0"/>
          </a:p>
          <a:p>
            <a:endParaRPr lang="pt-BR" dirty="0" smtClean="0"/>
          </a:p>
          <a:p>
            <a:pPr>
              <a:buNone/>
            </a:pPr>
            <a:r>
              <a:rPr lang="pt-BR" dirty="0" smtClean="0"/>
              <a:t>		   </a:t>
            </a:r>
          </a:p>
          <a:p>
            <a:pPr>
              <a:buNone/>
            </a:pPr>
            <a:r>
              <a:rPr lang="pt-BR" dirty="0" smtClean="0"/>
              <a:t>		    PNRS</a:t>
            </a:r>
          </a:p>
          <a:p>
            <a:pPr>
              <a:buNone/>
            </a:pPr>
            <a:endParaRPr lang="pt-BR" dirty="0"/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1785918" y="188640"/>
            <a:ext cx="5800728" cy="79208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 smtClean="0"/>
              <a:t>REFERENCIAL TEÓRICO</a:t>
            </a:r>
            <a:endParaRPr lang="pt-BR" dirty="0"/>
          </a:p>
        </p:txBody>
      </p:sp>
      <p:sp>
        <p:nvSpPr>
          <p:cNvPr id="5" name="Seta para baixo 4"/>
          <p:cNvSpPr/>
          <p:nvPr/>
        </p:nvSpPr>
        <p:spPr>
          <a:xfrm>
            <a:off x="2000232" y="2500306"/>
            <a:ext cx="571504" cy="11430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Embalagens de agrotóxicos</a:t>
            </a:r>
          </a:p>
          <a:p>
            <a:pPr>
              <a:buNone/>
            </a:pPr>
            <a:r>
              <a:rPr lang="pt-BR" sz="2400" dirty="0" smtClean="0"/>
              <a:t>Tipos de embalagens comercializadas</a:t>
            </a:r>
            <a:endParaRPr lang="pt-BR" sz="2400" dirty="0"/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1785918" y="188640"/>
            <a:ext cx="5800728" cy="79208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 smtClean="0"/>
              <a:t>REFERENCIAL TEÓRICO</a:t>
            </a:r>
            <a:endParaRPr lang="pt-BR" dirty="0"/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571472" y="2643182"/>
          <a:ext cx="8001057" cy="3962400"/>
        </p:xfrm>
        <a:graphic>
          <a:graphicData uri="http://schemas.openxmlformats.org/drawingml/2006/table">
            <a:tbl>
              <a:tblPr/>
              <a:tblGrid>
                <a:gridCol w="2667019"/>
                <a:gridCol w="2667019"/>
                <a:gridCol w="2667019"/>
              </a:tblGrid>
              <a:tr h="279257">
                <a:tc>
                  <a:txBody>
                    <a:bodyPr/>
                    <a:lstStyle/>
                    <a:p>
                      <a:pPr indent="269875" algn="ctr" hangingPunct="0">
                        <a:spcAft>
                          <a:spcPts val="0"/>
                        </a:spcAft>
                      </a:pPr>
                      <a:r>
                        <a:rPr lang="pt-BR" sz="2000" b="1" dirty="0">
                          <a:solidFill>
                            <a:schemeClr val="bg1"/>
                          </a:solidFill>
                          <a:latin typeface="+mj-lt"/>
                          <a:ea typeface="Times New Roman"/>
                        </a:rPr>
                        <a:t>Tipo</a:t>
                      </a:r>
                      <a:endParaRPr lang="pt-BR" sz="2000" dirty="0">
                        <a:solidFill>
                          <a:schemeClr val="bg1"/>
                        </a:solidFill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2626"/>
                    </a:solidFill>
                  </a:tcPr>
                </a:tc>
                <a:tc>
                  <a:txBody>
                    <a:bodyPr/>
                    <a:lstStyle/>
                    <a:p>
                      <a:pPr indent="269875" algn="ctr" hangingPunct="0">
                        <a:spcAft>
                          <a:spcPts val="0"/>
                        </a:spcAft>
                      </a:pPr>
                      <a:r>
                        <a:rPr lang="pt-BR" sz="2000" b="1" dirty="0">
                          <a:solidFill>
                            <a:schemeClr val="bg1"/>
                          </a:solidFill>
                          <a:latin typeface="+mj-lt"/>
                          <a:ea typeface="Times New Roman"/>
                        </a:rPr>
                        <a:t>Composição</a:t>
                      </a:r>
                      <a:endParaRPr lang="pt-BR" sz="2000" dirty="0">
                        <a:solidFill>
                          <a:schemeClr val="bg1"/>
                        </a:solidFill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2626"/>
                    </a:solidFill>
                  </a:tcPr>
                </a:tc>
                <a:tc>
                  <a:txBody>
                    <a:bodyPr/>
                    <a:lstStyle/>
                    <a:p>
                      <a:pPr indent="269875" algn="ctr" hangingPunct="0">
                        <a:spcAft>
                          <a:spcPts val="0"/>
                        </a:spcAft>
                      </a:pPr>
                      <a:r>
                        <a:rPr lang="pt-BR" sz="2000" b="1" dirty="0">
                          <a:solidFill>
                            <a:schemeClr val="bg1"/>
                          </a:solidFill>
                          <a:latin typeface="+mj-lt"/>
                          <a:ea typeface="Times New Roman"/>
                        </a:rPr>
                        <a:t>Destino</a:t>
                      </a:r>
                      <a:endParaRPr lang="pt-BR" sz="2000" dirty="0">
                        <a:solidFill>
                          <a:schemeClr val="bg1"/>
                        </a:solidFill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2626"/>
                    </a:solidFill>
                  </a:tcPr>
                </a:tc>
              </a:tr>
              <a:tr h="837773">
                <a:tc>
                  <a:txBody>
                    <a:bodyPr/>
                    <a:lstStyle/>
                    <a:p>
                      <a:pPr indent="269875" algn="ctr" hangingPunct="0">
                        <a:spcAft>
                          <a:spcPts val="0"/>
                        </a:spcAft>
                      </a:pPr>
                      <a:r>
                        <a:rPr lang="pt-BR" sz="2000" dirty="0">
                          <a:latin typeface="+mj-lt"/>
                          <a:ea typeface="Times New Roman"/>
                        </a:rPr>
                        <a:t>Metal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69875" algn="ctr" hangingPunct="0">
                        <a:spcAft>
                          <a:spcPts val="0"/>
                        </a:spcAft>
                      </a:pPr>
                      <a:r>
                        <a:rPr lang="pt-BR" sz="2000" dirty="0">
                          <a:latin typeface="+mj-lt"/>
                          <a:ea typeface="Times New Roman"/>
                        </a:rPr>
                        <a:t>Aço</a:t>
                      </a:r>
                    </a:p>
                    <a:p>
                      <a:pPr indent="269875" algn="ctr" hangingPunct="0">
                        <a:spcAft>
                          <a:spcPts val="0"/>
                        </a:spcAft>
                      </a:pPr>
                      <a:r>
                        <a:rPr lang="pt-BR" sz="2000" dirty="0">
                          <a:latin typeface="+mj-lt"/>
                          <a:ea typeface="Times New Roman"/>
                        </a:rPr>
                        <a:t>Folha de flandres</a:t>
                      </a:r>
                    </a:p>
                    <a:p>
                      <a:pPr indent="269875" algn="ctr" hangingPunct="0">
                        <a:spcAft>
                          <a:spcPts val="0"/>
                        </a:spcAft>
                      </a:pPr>
                      <a:r>
                        <a:rPr lang="pt-BR" sz="2000" dirty="0">
                          <a:latin typeface="+mj-lt"/>
                          <a:ea typeface="Times New Roman"/>
                        </a:rPr>
                        <a:t>Alumínio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69875" algn="ctr" hangingPunct="0">
                        <a:spcAft>
                          <a:spcPts val="0"/>
                        </a:spcAft>
                      </a:pPr>
                      <a:r>
                        <a:rPr lang="pt-BR" sz="2000" dirty="0">
                          <a:latin typeface="+mj-lt"/>
                          <a:ea typeface="Times New Roman"/>
                        </a:rPr>
                        <a:t>Tarugos de aço</a:t>
                      </a:r>
                    </a:p>
                    <a:p>
                      <a:pPr indent="269875" algn="ctr" hangingPunct="0">
                        <a:spcAft>
                          <a:spcPts val="0"/>
                        </a:spcAft>
                      </a:pPr>
                      <a:r>
                        <a:rPr lang="pt-BR" sz="2000" dirty="0">
                          <a:latin typeface="+mj-lt"/>
                          <a:ea typeface="Times New Roman"/>
                        </a:rPr>
                        <a:t>Vergalhões</a:t>
                      </a:r>
                    </a:p>
                    <a:p>
                      <a:pPr indent="269875" algn="ctr" hangingPunct="0">
                        <a:spcAft>
                          <a:spcPts val="0"/>
                        </a:spcAft>
                      </a:pPr>
                      <a:r>
                        <a:rPr lang="pt-BR" sz="2000" dirty="0">
                          <a:latin typeface="+mj-lt"/>
                          <a:ea typeface="Times New Roman"/>
                        </a:rPr>
                        <a:t>Alumínio reciclado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6288">
                <a:tc>
                  <a:txBody>
                    <a:bodyPr/>
                    <a:lstStyle/>
                    <a:p>
                      <a:pPr indent="269875" algn="ctr" hangingPunct="0">
                        <a:spcAft>
                          <a:spcPts val="0"/>
                        </a:spcAft>
                      </a:pPr>
                      <a:r>
                        <a:rPr lang="pt-BR" sz="2000">
                          <a:latin typeface="+mj-lt"/>
                          <a:ea typeface="Times New Roman"/>
                        </a:rPr>
                        <a:t>Plástico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69875" algn="ctr" hangingPunct="0">
                        <a:spcAft>
                          <a:spcPts val="0"/>
                        </a:spcAft>
                      </a:pPr>
                      <a:r>
                        <a:rPr lang="pt-BR" sz="2000">
                          <a:latin typeface="+mj-lt"/>
                          <a:ea typeface="Times New Roman"/>
                        </a:rPr>
                        <a:t>PEAD – Polietileno de alta densidade</a:t>
                      </a:r>
                    </a:p>
                    <a:p>
                      <a:pPr indent="269875" algn="ctr" hangingPunct="0">
                        <a:spcAft>
                          <a:spcPts val="0"/>
                        </a:spcAft>
                      </a:pPr>
                      <a:r>
                        <a:rPr lang="pt-BR" sz="2000">
                          <a:latin typeface="+mj-lt"/>
                          <a:ea typeface="Times New Roman"/>
                        </a:rPr>
                        <a:t>COEX – Polietileno co-extrudado multicamada</a:t>
                      </a:r>
                    </a:p>
                    <a:p>
                      <a:pPr indent="269875" algn="ctr" hangingPunct="0">
                        <a:spcAft>
                          <a:spcPts val="0"/>
                        </a:spcAft>
                      </a:pPr>
                      <a:r>
                        <a:rPr lang="pt-BR" sz="2000">
                          <a:latin typeface="+mj-lt"/>
                          <a:ea typeface="Times New Roman"/>
                        </a:rPr>
                        <a:t>PET – Polietileno tereftalato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69875" algn="ctr" hangingPunct="0">
                        <a:spcAft>
                          <a:spcPts val="0"/>
                        </a:spcAft>
                      </a:pPr>
                      <a:r>
                        <a:rPr lang="pt-BR" sz="2000">
                          <a:latin typeface="+mj-lt"/>
                          <a:ea typeface="Times New Roman"/>
                        </a:rPr>
                        <a:t>Condúites</a:t>
                      </a:r>
                    </a:p>
                    <a:p>
                      <a:pPr indent="269875" algn="ctr" hangingPunct="0">
                        <a:spcAft>
                          <a:spcPts val="0"/>
                        </a:spcAft>
                      </a:pPr>
                      <a:r>
                        <a:rPr lang="pt-BR" sz="2000">
                          <a:latin typeface="+mj-lt"/>
                          <a:ea typeface="Times New Roman"/>
                        </a:rPr>
                        <a:t>Condúites</a:t>
                      </a:r>
                    </a:p>
                    <a:p>
                      <a:pPr indent="269875" algn="ctr" hangingPunct="0">
                        <a:spcAft>
                          <a:spcPts val="0"/>
                        </a:spcAft>
                      </a:pPr>
                      <a:r>
                        <a:rPr lang="pt-BR" sz="2000">
                          <a:latin typeface="+mj-lt"/>
                          <a:ea typeface="Times New Roman"/>
                        </a:rPr>
                        <a:t>Fios para escovas e carpetes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257">
                <a:tc>
                  <a:txBody>
                    <a:bodyPr/>
                    <a:lstStyle/>
                    <a:p>
                      <a:pPr indent="269875" algn="ctr" hangingPunct="0">
                        <a:spcAft>
                          <a:spcPts val="0"/>
                        </a:spcAft>
                      </a:pPr>
                      <a:r>
                        <a:rPr lang="pt-BR" sz="2000">
                          <a:latin typeface="+mj-lt"/>
                          <a:ea typeface="Times New Roman"/>
                        </a:rPr>
                        <a:t>Vidro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69875" algn="ctr" hangingPunct="0">
                        <a:spcAft>
                          <a:spcPts val="0"/>
                        </a:spcAft>
                      </a:pPr>
                      <a:r>
                        <a:rPr lang="pt-BR" sz="2000">
                          <a:latin typeface="+mj-lt"/>
                          <a:ea typeface="Times New Roman"/>
                        </a:rPr>
                        <a:t>Vidro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69875" algn="ctr" hangingPunct="0">
                        <a:spcAft>
                          <a:spcPts val="0"/>
                        </a:spcAft>
                      </a:pPr>
                      <a:r>
                        <a:rPr lang="pt-BR" sz="2000">
                          <a:latin typeface="+mj-lt"/>
                          <a:ea typeface="Times New Roman"/>
                        </a:rPr>
                        <a:t>Vidro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257">
                <a:tc>
                  <a:txBody>
                    <a:bodyPr/>
                    <a:lstStyle/>
                    <a:p>
                      <a:pPr indent="269875" algn="ctr" hangingPunct="0">
                        <a:spcAft>
                          <a:spcPts val="0"/>
                        </a:spcAft>
                      </a:pPr>
                      <a:r>
                        <a:rPr lang="pt-BR" sz="2000" dirty="0" err="1">
                          <a:latin typeface="+mj-lt"/>
                          <a:ea typeface="Times New Roman"/>
                        </a:rPr>
                        <a:t>Fibrolata</a:t>
                      </a:r>
                      <a:endParaRPr lang="pt-BR" sz="2000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69875" algn="ctr" hangingPunct="0">
                        <a:spcAft>
                          <a:spcPts val="0"/>
                        </a:spcAft>
                      </a:pPr>
                      <a:r>
                        <a:rPr lang="pt-BR" sz="2000">
                          <a:latin typeface="+mj-lt"/>
                          <a:ea typeface="Times New Roman"/>
                        </a:rPr>
                        <a:t>Aparas de madeira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69875" algn="ctr" hangingPunct="0">
                        <a:spcAft>
                          <a:spcPts val="0"/>
                        </a:spcAft>
                      </a:pPr>
                      <a:r>
                        <a:rPr lang="pt-BR" sz="2000" dirty="0">
                          <a:latin typeface="+mj-lt"/>
                          <a:ea typeface="Times New Roman"/>
                        </a:rPr>
                        <a:t>Queima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Classificação das embalagens de agrotóxicos</a:t>
            </a:r>
          </a:p>
          <a:p>
            <a:pPr>
              <a:buNone/>
            </a:pPr>
            <a:r>
              <a:rPr lang="pt-BR" dirty="0" smtClean="0"/>
              <a:t>		</a:t>
            </a:r>
          </a:p>
          <a:p>
            <a:pPr>
              <a:buNone/>
            </a:pPr>
            <a:r>
              <a:rPr lang="pt-BR" dirty="0" smtClean="0"/>
              <a:t>		LAVÁVEIS			NÃO LAVÁVEIS</a:t>
            </a:r>
          </a:p>
          <a:p>
            <a:endParaRPr lang="pt-BR" dirty="0"/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1785918" y="188640"/>
            <a:ext cx="5800728" cy="79208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 smtClean="0"/>
              <a:t>REFERENCIAL TEÓRICO</a:t>
            </a:r>
            <a:endParaRPr lang="pt-B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Logística reversa das embalagens de agrotóxicos</a:t>
            </a:r>
          </a:p>
          <a:p>
            <a:endParaRPr lang="pt-BR" dirty="0" smtClean="0"/>
          </a:p>
          <a:p>
            <a:pPr algn="just">
              <a:buNone/>
            </a:pPr>
            <a:r>
              <a:rPr lang="pt-BR" dirty="0" smtClean="0"/>
              <a:t>		Nos elos do sistema de logística reversa  estão envolvidos os atores que são </a:t>
            </a:r>
            <a:r>
              <a:rPr lang="pt-BR" dirty="0" smtClean="0"/>
              <a:t>os usuários (agricultores), </a:t>
            </a:r>
            <a:r>
              <a:rPr lang="pt-BR" dirty="0" smtClean="0"/>
              <a:t>os canais de distribuição e a indústria.</a:t>
            </a:r>
            <a:endParaRPr lang="pt-BR" dirty="0"/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1785918" y="188640"/>
            <a:ext cx="5800728" cy="79208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 smtClean="0"/>
              <a:t>REFERENCIAL TEÓRICO</a:t>
            </a:r>
            <a:endParaRPr lang="pt-B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Conteúdo 5"/>
          <p:cNvSpPr>
            <a:spLocks noGrp="1"/>
          </p:cNvSpPr>
          <p:nvPr>
            <p:ph idx="1"/>
          </p:nvPr>
        </p:nvSpPr>
        <p:spPr>
          <a:xfrm>
            <a:off x="107504" y="1196751"/>
            <a:ext cx="1728192" cy="1224136"/>
          </a:xfrm>
        </p:spPr>
        <p:txBody>
          <a:bodyPr/>
          <a:lstStyle/>
          <a:p>
            <a:pPr marL="0" indent="0">
              <a:buNone/>
            </a:pPr>
            <a:r>
              <a:rPr lang="pt-BR" dirty="0" smtClean="0"/>
              <a:t>Área de estudo</a:t>
            </a:r>
            <a:endParaRPr lang="pt-BR" dirty="0"/>
          </a:p>
        </p:txBody>
      </p:sp>
      <p:sp>
        <p:nvSpPr>
          <p:cNvPr id="14" name="Retângulo 13"/>
          <p:cNvSpPr/>
          <p:nvPr/>
        </p:nvSpPr>
        <p:spPr>
          <a:xfrm>
            <a:off x="1691680" y="6372036"/>
            <a:ext cx="64624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/>
              <a:t>Figura </a:t>
            </a:r>
            <a:r>
              <a:rPr lang="pt-BR" b="1" dirty="0" smtClean="0"/>
              <a:t>1- </a:t>
            </a:r>
            <a:r>
              <a:rPr lang="pt-BR" b="1" dirty="0"/>
              <a:t>Localização do Município de Camboriú – SC</a:t>
            </a:r>
            <a:r>
              <a:rPr lang="pt-BR" b="1" dirty="0" smtClean="0"/>
              <a:t>.</a:t>
            </a:r>
            <a:endParaRPr lang="pt-BR" b="1" dirty="0"/>
          </a:p>
        </p:txBody>
      </p:sp>
      <p:sp>
        <p:nvSpPr>
          <p:cNvPr id="7" name="CaixaDeTexto 6"/>
          <p:cNvSpPr txBox="1"/>
          <p:nvPr/>
        </p:nvSpPr>
        <p:spPr>
          <a:xfrm>
            <a:off x="0" y="378355"/>
            <a:ext cx="9144000" cy="4001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000" dirty="0" smtClean="0"/>
              <a:t>INTRODUÇÃO - METODOLOGIA - RESULTADOS E DISCUSSÃO - CONSIDERAÇÕES FINAIS</a:t>
            </a:r>
            <a:endParaRPr lang="pt-BR" sz="2000" dirty="0"/>
          </a:p>
        </p:txBody>
      </p:sp>
      <p:sp>
        <p:nvSpPr>
          <p:cNvPr id="8" name="Retângulo 7"/>
          <p:cNvSpPr/>
          <p:nvPr/>
        </p:nvSpPr>
        <p:spPr>
          <a:xfrm>
            <a:off x="1691680" y="362043"/>
            <a:ext cx="172819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196751"/>
            <a:ext cx="7272808" cy="5202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909604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620688"/>
            <a:ext cx="8363272" cy="5951584"/>
          </a:xfrm>
        </p:spPr>
        <p:txBody>
          <a:bodyPr/>
          <a:lstStyle/>
          <a:p>
            <a:endParaRPr lang="pt-BR" dirty="0" smtClean="0"/>
          </a:p>
          <a:p>
            <a:r>
              <a:rPr lang="pt-BR" dirty="0" smtClean="0"/>
              <a:t>Definição dos Grupos Amostrais</a:t>
            </a:r>
          </a:p>
          <a:p>
            <a:pPr marL="0" indent="0" algn="just">
              <a:buNone/>
            </a:pPr>
            <a:r>
              <a:rPr lang="pt-BR" sz="1800" dirty="0" smtClean="0"/>
              <a:t>Os grupos amostrais foram definidos de acordo com cada elo do sistema de logística reversa das embalagens de agrotóxicos, sendo eles: usuários, canais de distribuição, compostos por estabelecimentos agropecuários e unidades de recebimento de embalagens vazias (postos e centrais de recebimento).</a:t>
            </a:r>
          </a:p>
          <a:p>
            <a:pPr marL="0" indent="0">
              <a:buNone/>
            </a:pPr>
            <a:r>
              <a:rPr lang="pt-BR" sz="1800" dirty="0" smtClean="0"/>
              <a:t>Diferentes grupos </a:t>
            </a:r>
            <a:r>
              <a:rPr lang="pt-BR" sz="1800" dirty="0"/>
              <a:t>amostrais de utilização de agrotóxicos do Município de Camboriú, SC</a:t>
            </a:r>
            <a:r>
              <a:rPr lang="pt-BR" sz="1800" dirty="0" smtClean="0"/>
              <a:t>.</a:t>
            </a:r>
            <a:endParaRPr lang="pt-BR" sz="1800" dirty="0"/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92779163"/>
              </p:ext>
            </p:extLst>
          </p:nvPr>
        </p:nvGraphicFramePr>
        <p:xfrm>
          <a:off x="359533" y="3286124"/>
          <a:ext cx="8424935" cy="3024335"/>
        </p:xfrm>
        <a:graphic>
          <a:graphicData uri="http://schemas.openxmlformats.org/drawingml/2006/table">
            <a:tbl>
              <a:tblPr firstRow="1" firstCol="1" bandRow="1"/>
              <a:tblGrid>
                <a:gridCol w="3053972"/>
                <a:gridCol w="1927201"/>
                <a:gridCol w="1033401"/>
                <a:gridCol w="2410361"/>
              </a:tblGrid>
              <a:tr h="100811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600" b="1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Principal finalidade de uso de agrotóxico</a:t>
                      </a:r>
                      <a:endParaRPr lang="pt-BR" sz="1600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262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600" b="1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Universo amostral</a:t>
                      </a:r>
                      <a:endParaRPr lang="pt-BR" sz="1600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262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600" b="1">
                          <a:solidFill>
                            <a:schemeClr val="bg1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Amostra</a:t>
                      </a:r>
                      <a:endParaRPr lang="pt-BR" sz="160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262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600" b="1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Representatividade (%)</a:t>
                      </a:r>
                      <a:endParaRPr lang="pt-BR" sz="1600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2626"/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Rizicultura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72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63,9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Olericultura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32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31,25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Domiciliar</a:t>
                      </a:r>
                      <a:endParaRPr lang="pt-BR" dirty="0"/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-</a:t>
                      </a:r>
                      <a:endParaRPr lang="pt-BR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18</a:t>
                      </a:r>
                      <a:endParaRPr lang="pt-BR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-</a:t>
                      </a:r>
                      <a:endParaRPr lang="pt-BR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6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Domiciliar + Pasto</a:t>
                      </a:r>
                      <a:endParaRPr lang="pt-BR" sz="16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6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14,6</a:t>
                      </a:r>
                      <a:endParaRPr lang="pt-BR" sz="16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0" y="378355"/>
            <a:ext cx="9144000" cy="4001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000" dirty="0" smtClean="0"/>
              <a:t>INTRODUÇÃO - METODOLOGIA - RESULTADOS E DISCUSSÃO - CONSIDERAÇÕES FINAIS</a:t>
            </a:r>
            <a:endParaRPr lang="pt-BR" sz="2000" dirty="0"/>
          </a:p>
        </p:txBody>
      </p:sp>
      <p:sp>
        <p:nvSpPr>
          <p:cNvPr id="7" name="Retângulo 6"/>
          <p:cNvSpPr/>
          <p:nvPr/>
        </p:nvSpPr>
        <p:spPr>
          <a:xfrm>
            <a:off x="1691680" y="362043"/>
            <a:ext cx="172819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323528" y="5791818"/>
            <a:ext cx="84969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dirty="0" smtClean="0"/>
          </a:p>
          <a:p>
            <a:endParaRPr lang="pt-BR" dirty="0" smtClean="0"/>
          </a:p>
          <a:p>
            <a:r>
              <a:rPr lang="pt-BR" dirty="0" smtClean="0"/>
              <a:t>Fonte</a:t>
            </a:r>
            <a:r>
              <a:rPr lang="pt-BR" dirty="0"/>
              <a:t>: </a:t>
            </a:r>
            <a:r>
              <a:rPr lang="pt-BR" dirty="0" smtClean="0"/>
              <a:t>Plano de Trabalho Anual da EPAGRI (2011); (</a:t>
            </a:r>
            <a:r>
              <a:rPr lang="pt-BR" dirty="0"/>
              <a:t>IBGE, </a:t>
            </a:r>
            <a:r>
              <a:rPr lang="pt-BR" dirty="0" smtClean="0"/>
              <a:t>2006) </a:t>
            </a:r>
            <a:r>
              <a:rPr lang="pt-BR" dirty="0"/>
              <a:t>Censo </a:t>
            </a:r>
            <a:r>
              <a:rPr lang="pt-BR" dirty="0" smtClean="0"/>
              <a:t>Agropecuário.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012364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5433467"/>
          </a:xfrm>
        </p:spPr>
        <p:txBody>
          <a:bodyPr/>
          <a:lstStyle/>
          <a:p>
            <a:r>
              <a:rPr lang="pt-BR" dirty="0" smtClean="0"/>
              <a:t>Levantamento de dados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0" y="378355"/>
            <a:ext cx="9144000" cy="4001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000" dirty="0" smtClean="0"/>
              <a:t>INTRODUÇÃO - METODOLOGIA - RESULTADOS E DISCUSSÃO - CONSIDERAÇÕES FINAIS</a:t>
            </a:r>
            <a:endParaRPr lang="pt-BR" sz="2000" dirty="0"/>
          </a:p>
        </p:txBody>
      </p:sp>
      <p:sp>
        <p:nvSpPr>
          <p:cNvPr id="5" name="Retângulo 4"/>
          <p:cNvSpPr/>
          <p:nvPr/>
        </p:nvSpPr>
        <p:spPr>
          <a:xfrm>
            <a:off x="1691680" y="362043"/>
            <a:ext cx="172819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1" name="Tabe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96379184"/>
              </p:ext>
            </p:extLst>
          </p:nvPr>
        </p:nvGraphicFramePr>
        <p:xfrm>
          <a:off x="1910888" y="1844825"/>
          <a:ext cx="5541431" cy="4752525"/>
        </p:xfrm>
        <a:graphic>
          <a:graphicData uri="http://schemas.openxmlformats.org/drawingml/2006/table">
            <a:tbl>
              <a:tblPr firstRow="1" firstCol="1" bandRow="1"/>
              <a:tblGrid>
                <a:gridCol w="1453112"/>
                <a:gridCol w="147686"/>
                <a:gridCol w="3940633"/>
              </a:tblGrid>
              <a:tr h="519315">
                <a:tc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QUESTIONÁRIO REALIZADO COM OS USUÁRIOS DE AGROTÓXICOS DAS PROPRIEDADES RURAIS DE CAMBORIÚ – SC</a:t>
                      </a:r>
                      <a:endParaRPr lang="pt-BR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7440" marR="67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5965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Data</a:t>
                      </a:r>
                    </a:p>
                  </a:txBody>
                  <a:tcPr marL="67440" marR="67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7440" marR="67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5965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Local da entrevista</a:t>
                      </a:r>
                    </a:p>
                  </a:txBody>
                  <a:tcPr marL="67440" marR="67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7440" marR="67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59658">
                <a:tc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PERFIL DO AGRICULTOR</a:t>
                      </a:r>
                    </a:p>
                  </a:txBody>
                  <a:tcPr marL="67440" marR="67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598000"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1 - Qual sua relação com a propriedade?</a:t>
                      </a:r>
                    </a:p>
                  </a:txBody>
                  <a:tcPr marL="67440" marR="67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(   ) Proprietário; (   ) Arrendatário;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(   ) Contrato de Comodato; (   ) Caseiro</a:t>
                      </a:r>
                    </a:p>
                  </a:txBody>
                  <a:tcPr marL="67440" marR="67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8974"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2 - A propriedade é utilizada para alguma produção agrícola?</a:t>
                      </a:r>
                    </a:p>
                  </a:txBody>
                  <a:tcPr marL="67440" marR="67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7440" marR="67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9315"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3 - Há quanto tempo utiliza agrotóxico?</a:t>
                      </a:r>
                    </a:p>
                  </a:txBody>
                  <a:tcPr marL="67440" marR="67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7440" marR="67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8974"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4 - É associado ao Sindicato ou a alguma cooperativa?</a:t>
                      </a:r>
                    </a:p>
                  </a:txBody>
                  <a:tcPr marL="67440" marR="67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7440" marR="67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658">
                <a:tc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CARACTERIZAÇÃO DA PROPRIEDADE</a:t>
                      </a:r>
                    </a:p>
                  </a:txBody>
                  <a:tcPr marL="67440" marR="67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519315"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5 - Qual o tamanho da propriedade em [ha]?</a:t>
                      </a:r>
                    </a:p>
                  </a:txBody>
                  <a:tcPr marL="67440" marR="67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7440" marR="67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73517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Espaço Reservado para Conteú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300986549"/>
              </p:ext>
            </p:extLst>
          </p:nvPr>
        </p:nvGraphicFramePr>
        <p:xfrm>
          <a:off x="1369338" y="1865521"/>
          <a:ext cx="6405324" cy="4731831"/>
        </p:xfrm>
        <a:graphic>
          <a:graphicData uri="http://schemas.openxmlformats.org/drawingml/2006/table">
            <a:tbl>
              <a:tblPr firstRow="1" firstCol="1" bandRow="1"/>
              <a:tblGrid>
                <a:gridCol w="2616473"/>
                <a:gridCol w="3788851"/>
              </a:tblGrid>
              <a:tr h="556686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QUESTIONÁRIO REALIZADO COM OS CANAIS DE DISTRIBUIÇÃO – Estabelecimentos Agropecuários</a:t>
                      </a:r>
                      <a:endParaRPr lang="pt-BR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7834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Data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34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Local da entrevista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343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CARACTERIZAÇÃO DO ESTABELECIMENTO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55668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1 - Há quanto tempo funciona esse estabelecimento?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668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2 - Possuem licença ambiental e registro nos órgãos competentes?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0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pt-BR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502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3 - É disponibilizado um local de recebimento das embalagens vazias?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502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4 - Na venda do produto é informado ao agricultor o local onde a embalagem deverá ser devolvida?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668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5 - É indicado na nota fiscal ou receituário esse local?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CaixaDeTexto 2"/>
          <p:cNvSpPr txBox="1"/>
          <p:nvPr/>
        </p:nvSpPr>
        <p:spPr>
          <a:xfrm>
            <a:off x="0" y="378355"/>
            <a:ext cx="9144000" cy="4001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000" dirty="0" smtClean="0"/>
              <a:t>INTRODUÇÃO - METODOLOGIA - RESULTADOS E DISCUSSÃO - CONSIDERAÇÕES FINAIS</a:t>
            </a:r>
            <a:endParaRPr lang="pt-BR" sz="2000" dirty="0"/>
          </a:p>
        </p:txBody>
      </p:sp>
      <p:sp>
        <p:nvSpPr>
          <p:cNvPr id="4" name="Retângulo 3"/>
          <p:cNvSpPr/>
          <p:nvPr/>
        </p:nvSpPr>
        <p:spPr>
          <a:xfrm>
            <a:off x="1691680" y="362043"/>
            <a:ext cx="172819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951298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Espaço Reservado para Conteú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87000096"/>
              </p:ext>
            </p:extLst>
          </p:nvPr>
        </p:nvGraphicFramePr>
        <p:xfrm>
          <a:off x="1405446" y="1888073"/>
          <a:ext cx="6333109" cy="4709279"/>
        </p:xfrm>
        <a:graphic>
          <a:graphicData uri="http://schemas.openxmlformats.org/drawingml/2006/table">
            <a:tbl>
              <a:tblPr firstRow="1" firstCol="1" bandRow="1"/>
              <a:tblGrid>
                <a:gridCol w="2586974"/>
                <a:gridCol w="3746135"/>
              </a:tblGrid>
              <a:tr h="523253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QUESTIONÁRIO REALIZADO COM OS CANAIS DE DISTRIBUIÇÃO – Postos e Centrais de Recebimento de embalagens vazias de agrotóxicos</a:t>
                      </a:r>
                      <a:endParaRPr lang="pt-BR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6162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Data</a:t>
                      </a:r>
                    </a:p>
                  </a:txBody>
                  <a:tcPr marL="68575" marR="6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75" marR="6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62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Local da entrevista</a:t>
                      </a:r>
                    </a:p>
                  </a:txBody>
                  <a:tcPr marL="68575" marR="6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75" marR="6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627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CARACTERIZAÇÃO DO ESTABELECIMENTO</a:t>
                      </a:r>
                    </a:p>
                  </a:txBody>
                  <a:tcPr marL="68575" marR="6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52325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1 - Há quanto tempo funciona a Associação? </a:t>
                      </a:r>
                    </a:p>
                  </a:txBody>
                  <a:tcPr marL="68575" marR="6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75" marR="6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325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2 - Possuem as licenças ambientais e registros no órgão competentes?</a:t>
                      </a:r>
                    </a:p>
                  </a:txBody>
                  <a:tcPr marL="68575" marR="6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pt-BR" sz="1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325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3 - Qual a área de abrangência do recebimento das embalagens?</a:t>
                      </a:r>
                    </a:p>
                  </a:txBody>
                  <a:tcPr marL="68575" marR="6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75" marR="6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488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4 - Na devolução da embalagem é emitido um comprovante de entrega?</a:t>
                      </a:r>
                    </a:p>
                  </a:txBody>
                  <a:tcPr marL="68575" marR="6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75" marR="6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3253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CARACTERIZAÇÃO DO GERENCIAMENTO DAS EMBALAGENS E LOCAL DE ARMAZENAMENTO</a:t>
                      </a: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52325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5 - Ao chegar, as embalagens são inspecionadas?</a:t>
                      </a:r>
                    </a:p>
                  </a:txBody>
                  <a:tcPr marL="68575" marR="6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0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pt-BR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CaixaDeTexto 2"/>
          <p:cNvSpPr txBox="1"/>
          <p:nvPr/>
        </p:nvSpPr>
        <p:spPr>
          <a:xfrm>
            <a:off x="0" y="378355"/>
            <a:ext cx="9144000" cy="4001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000" dirty="0" smtClean="0"/>
              <a:t>INTRODUÇÃO - METODOLOGIA - RESULTADOS E DISCUSSÃO - CONSIDERAÇÕES FINAIS</a:t>
            </a:r>
            <a:endParaRPr lang="pt-BR" sz="2000" dirty="0"/>
          </a:p>
        </p:txBody>
      </p:sp>
      <p:sp>
        <p:nvSpPr>
          <p:cNvPr id="4" name="Retângulo 3"/>
          <p:cNvSpPr/>
          <p:nvPr/>
        </p:nvSpPr>
        <p:spPr>
          <a:xfrm>
            <a:off x="1691680" y="362043"/>
            <a:ext cx="172819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292206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548680"/>
            <a:ext cx="8229600" cy="5462067"/>
          </a:xfrm>
        </p:spPr>
        <p:txBody>
          <a:bodyPr/>
          <a:lstStyle/>
          <a:p>
            <a:endParaRPr lang="pt-BR" dirty="0" smtClean="0"/>
          </a:p>
          <a:p>
            <a:r>
              <a:rPr lang="pt-BR" dirty="0" smtClean="0"/>
              <a:t>DIAGNÓSTICO:</a:t>
            </a:r>
          </a:p>
          <a:p>
            <a:endParaRPr lang="pt-BR" dirty="0" smtClean="0"/>
          </a:p>
          <a:p>
            <a:pPr algn="just"/>
            <a:r>
              <a:rPr lang="pt-BR" dirty="0" smtClean="0"/>
              <a:t>Usuários</a:t>
            </a:r>
          </a:p>
          <a:p>
            <a:pPr algn="just"/>
            <a:r>
              <a:rPr lang="pt-BR" dirty="0" smtClean="0"/>
              <a:t>Canais de Distribuição – Agropecuárias</a:t>
            </a:r>
          </a:p>
          <a:p>
            <a:pPr algn="just"/>
            <a:r>
              <a:rPr lang="pt-BR" dirty="0" smtClean="0"/>
              <a:t>Canais de Distribuição – Unidades de recebimento de embalagens vazias de agrotóxicos</a:t>
            </a:r>
          </a:p>
          <a:p>
            <a:pPr marL="0" indent="0">
              <a:buNone/>
            </a:pPr>
            <a:endParaRPr lang="pt-BR" dirty="0" smtClean="0"/>
          </a:p>
          <a:p>
            <a:endParaRPr lang="pt-BR" dirty="0" smtClean="0"/>
          </a:p>
          <a:p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0" y="378355"/>
            <a:ext cx="9144000" cy="4001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000" dirty="0" smtClean="0"/>
              <a:t>INTRODUÇÃO - METODOLOGIA - RESULTADOS E DISCUSSÃO - CONSIDERAÇÕES FINAIS</a:t>
            </a:r>
            <a:endParaRPr lang="pt-BR" sz="2000" dirty="0"/>
          </a:p>
        </p:txBody>
      </p:sp>
      <p:sp>
        <p:nvSpPr>
          <p:cNvPr id="5" name="Retângulo 4"/>
          <p:cNvSpPr/>
          <p:nvPr/>
        </p:nvSpPr>
        <p:spPr>
          <a:xfrm>
            <a:off x="3419872" y="362043"/>
            <a:ext cx="2880320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 de cantos arredondados 1"/>
          <p:cNvSpPr/>
          <p:nvPr/>
        </p:nvSpPr>
        <p:spPr>
          <a:xfrm>
            <a:off x="827584" y="2348880"/>
            <a:ext cx="1656184" cy="50405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879501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19000" t="1000" r="4000" b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872208" y="476672"/>
            <a:ext cx="2123728" cy="2520280"/>
          </a:xfrm>
        </p:spPr>
        <p:txBody>
          <a:bodyPr/>
          <a:lstStyle/>
          <a:p>
            <a:pPr marL="0" indent="0">
              <a:buNone/>
            </a:pPr>
            <a:r>
              <a:rPr lang="pt-BR" dirty="0" smtClean="0"/>
              <a:t>Locais das entrevistas</a:t>
            </a:r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3085890" y="6165304"/>
            <a:ext cx="57125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/>
              <a:t>Figura </a:t>
            </a:r>
            <a:r>
              <a:rPr lang="pt-BR" sz="1600" b="1" dirty="0" smtClean="0"/>
              <a:t>2 </a:t>
            </a:r>
            <a:r>
              <a:rPr lang="pt-BR" sz="1600" b="1" dirty="0"/>
              <a:t>- Zoneamento Municipal de Camboriú – SC e localidades.</a:t>
            </a:r>
          </a:p>
          <a:p>
            <a:r>
              <a:rPr lang="pt-BR" sz="1600" dirty="0"/>
              <a:t>Fonte: Prefeitura Municipal de Camboriú (2008).</a:t>
            </a:r>
          </a:p>
        </p:txBody>
      </p:sp>
    </p:spTree>
    <p:extLst>
      <p:ext uri="{BB962C8B-B14F-4D97-AF65-F5344CB8AC3E}">
        <p14:creationId xmlns:p14="http://schemas.microsoft.com/office/powerpoint/2010/main" xmlns="" val="3954182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30755" y="1221327"/>
            <a:ext cx="7082491" cy="4409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tângulo 4"/>
          <p:cNvSpPr/>
          <p:nvPr/>
        </p:nvSpPr>
        <p:spPr>
          <a:xfrm>
            <a:off x="971600" y="5610726"/>
            <a:ext cx="53713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/>
              <a:t>Figura </a:t>
            </a:r>
            <a:r>
              <a:rPr lang="pt-BR" sz="1600" b="1" dirty="0" smtClean="0"/>
              <a:t>10 </a:t>
            </a:r>
            <a:r>
              <a:rPr lang="pt-BR" sz="1600" b="1" dirty="0"/>
              <a:t>- Destino das embalagens </a:t>
            </a:r>
            <a:r>
              <a:rPr lang="pt-BR" sz="1600" b="1" dirty="0" smtClean="0"/>
              <a:t>vazias.</a:t>
            </a:r>
            <a:endParaRPr lang="pt-BR" sz="1600" b="1" dirty="0"/>
          </a:p>
        </p:txBody>
      </p:sp>
      <p:sp>
        <p:nvSpPr>
          <p:cNvPr id="8" name="CaixaDeTexto 7"/>
          <p:cNvSpPr txBox="1"/>
          <p:nvPr/>
        </p:nvSpPr>
        <p:spPr>
          <a:xfrm>
            <a:off x="0" y="378355"/>
            <a:ext cx="9144000" cy="4001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000" dirty="0" smtClean="0"/>
              <a:t>INTRODUÇÃO - METODOLOGIA - RESULTADOS E DISCUSSÃO - CONSIDERAÇÕES FINAIS</a:t>
            </a:r>
            <a:endParaRPr lang="pt-BR" sz="2000" dirty="0"/>
          </a:p>
        </p:txBody>
      </p:sp>
      <p:sp>
        <p:nvSpPr>
          <p:cNvPr id="9" name="Retângulo 8"/>
          <p:cNvSpPr/>
          <p:nvPr/>
        </p:nvSpPr>
        <p:spPr>
          <a:xfrm>
            <a:off x="3419872" y="362043"/>
            <a:ext cx="2880320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Elipse 1"/>
          <p:cNvSpPr/>
          <p:nvPr/>
        </p:nvSpPr>
        <p:spPr>
          <a:xfrm>
            <a:off x="5148064" y="4365104"/>
            <a:ext cx="1296144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498760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7604" y="1169842"/>
            <a:ext cx="7128792" cy="4707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tângulo 4"/>
          <p:cNvSpPr/>
          <p:nvPr/>
        </p:nvSpPr>
        <p:spPr>
          <a:xfrm>
            <a:off x="854773" y="5832174"/>
            <a:ext cx="743576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/>
              <a:t>Figura </a:t>
            </a:r>
            <a:r>
              <a:rPr lang="pt-BR" sz="1600" b="1" dirty="0" smtClean="0"/>
              <a:t>5 </a:t>
            </a:r>
            <a:r>
              <a:rPr lang="pt-BR" sz="1600" b="1" dirty="0"/>
              <a:t>- Locais de compra dos agrotóxicos pelos usuários do Município de Camboriú, SC</a:t>
            </a:r>
            <a:r>
              <a:rPr lang="pt-BR" sz="1600" b="1" dirty="0" smtClean="0"/>
              <a:t>.</a:t>
            </a:r>
            <a:endParaRPr lang="pt-BR" sz="1600" b="1" dirty="0"/>
          </a:p>
        </p:txBody>
      </p:sp>
      <p:sp>
        <p:nvSpPr>
          <p:cNvPr id="6" name="CaixaDeTexto 5"/>
          <p:cNvSpPr txBox="1"/>
          <p:nvPr/>
        </p:nvSpPr>
        <p:spPr>
          <a:xfrm>
            <a:off x="0" y="378355"/>
            <a:ext cx="9144000" cy="4001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000" dirty="0" smtClean="0"/>
              <a:t>INTRODUÇÃO - METODOLOGIA - RESULTADOS E DISCUSSÃO - CONSIDERAÇÕES FINAIS</a:t>
            </a:r>
            <a:endParaRPr lang="pt-BR" sz="2000" dirty="0"/>
          </a:p>
        </p:txBody>
      </p:sp>
      <p:sp>
        <p:nvSpPr>
          <p:cNvPr id="7" name="Retângulo 6"/>
          <p:cNvSpPr/>
          <p:nvPr/>
        </p:nvSpPr>
        <p:spPr>
          <a:xfrm>
            <a:off x="3419872" y="362043"/>
            <a:ext cx="2880320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Elipse 7"/>
          <p:cNvSpPr/>
          <p:nvPr/>
        </p:nvSpPr>
        <p:spPr>
          <a:xfrm>
            <a:off x="4932040" y="4509120"/>
            <a:ext cx="1008112" cy="4320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253210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96752"/>
            <a:ext cx="8064896" cy="4796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tângulo 4"/>
          <p:cNvSpPr/>
          <p:nvPr/>
        </p:nvSpPr>
        <p:spPr>
          <a:xfrm>
            <a:off x="456704" y="5940569"/>
            <a:ext cx="80757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/>
              <a:t>Figura </a:t>
            </a:r>
            <a:r>
              <a:rPr lang="pt-BR" sz="1600" b="1" dirty="0" smtClean="0"/>
              <a:t>13 </a:t>
            </a:r>
            <a:r>
              <a:rPr lang="pt-BR" sz="1600" b="1" dirty="0"/>
              <a:t>- Incentivo de devolução para os usuários de agrotóxicos que não devolvem as embalagens do Município de Camboriú, SC</a:t>
            </a:r>
            <a:r>
              <a:rPr lang="pt-BR" sz="1600" b="1" dirty="0" smtClean="0"/>
              <a:t>.</a:t>
            </a:r>
            <a:endParaRPr lang="pt-BR" sz="1600" b="1" dirty="0"/>
          </a:p>
        </p:txBody>
      </p:sp>
      <p:sp>
        <p:nvSpPr>
          <p:cNvPr id="6" name="CaixaDeTexto 5"/>
          <p:cNvSpPr txBox="1"/>
          <p:nvPr/>
        </p:nvSpPr>
        <p:spPr>
          <a:xfrm>
            <a:off x="0" y="378355"/>
            <a:ext cx="9144000" cy="4001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000" dirty="0" smtClean="0"/>
              <a:t>INTRODUÇÃO - METODOLOGIA - RESULTADOS E DISCUSSÃO - CONSIDERAÇÕES FINAIS</a:t>
            </a:r>
            <a:endParaRPr lang="pt-BR" sz="2000" dirty="0"/>
          </a:p>
        </p:txBody>
      </p:sp>
      <p:sp>
        <p:nvSpPr>
          <p:cNvPr id="7" name="Retângulo 6"/>
          <p:cNvSpPr/>
          <p:nvPr/>
        </p:nvSpPr>
        <p:spPr>
          <a:xfrm>
            <a:off x="3419872" y="362043"/>
            <a:ext cx="2880320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Elipse 7"/>
          <p:cNvSpPr/>
          <p:nvPr/>
        </p:nvSpPr>
        <p:spPr>
          <a:xfrm>
            <a:off x="1547664" y="4221088"/>
            <a:ext cx="1656184" cy="657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743682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548680"/>
            <a:ext cx="8229600" cy="5462067"/>
          </a:xfrm>
        </p:spPr>
        <p:txBody>
          <a:bodyPr/>
          <a:lstStyle/>
          <a:p>
            <a:endParaRPr lang="pt-BR" dirty="0" smtClean="0"/>
          </a:p>
          <a:p>
            <a:r>
              <a:rPr lang="pt-BR" dirty="0" smtClean="0"/>
              <a:t>DIAGNÓSTICO:</a:t>
            </a:r>
          </a:p>
          <a:p>
            <a:endParaRPr lang="pt-BR" dirty="0" smtClean="0"/>
          </a:p>
          <a:p>
            <a:pPr algn="just"/>
            <a:r>
              <a:rPr lang="pt-BR" dirty="0" smtClean="0"/>
              <a:t>Usuários</a:t>
            </a:r>
          </a:p>
          <a:p>
            <a:pPr algn="just"/>
            <a:r>
              <a:rPr lang="pt-BR" dirty="0" smtClean="0"/>
              <a:t>Canais de Distribuição – Agropecuárias</a:t>
            </a:r>
          </a:p>
          <a:p>
            <a:pPr algn="just"/>
            <a:r>
              <a:rPr lang="pt-BR" dirty="0" smtClean="0"/>
              <a:t>Canais de Distribuição – Unidades de recebimento de embalagens vazias de agrotóxicos</a:t>
            </a:r>
          </a:p>
          <a:p>
            <a:pPr algn="just"/>
            <a:r>
              <a:rPr lang="pt-BR" dirty="0" smtClean="0"/>
              <a:t>Poder público</a:t>
            </a:r>
          </a:p>
          <a:p>
            <a:pPr marL="0" indent="0">
              <a:buNone/>
            </a:pPr>
            <a:endParaRPr lang="pt-BR" dirty="0" smtClean="0"/>
          </a:p>
          <a:p>
            <a:endParaRPr lang="pt-BR" dirty="0" smtClean="0"/>
          </a:p>
          <a:p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0" y="378355"/>
            <a:ext cx="9144000" cy="4001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000" dirty="0" smtClean="0"/>
              <a:t>INTRODUÇÃO - METODOLOGIA - RESULTADOS E DISCUSSÃO - CONSIDERAÇÕES FINAIS</a:t>
            </a:r>
            <a:endParaRPr lang="pt-BR" sz="2000" dirty="0"/>
          </a:p>
        </p:txBody>
      </p:sp>
      <p:sp>
        <p:nvSpPr>
          <p:cNvPr id="5" name="Retângulo 4"/>
          <p:cNvSpPr/>
          <p:nvPr/>
        </p:nvSpPr>
        <p:spPr>
          <a:xfrm>
            <a:off x="3419872" y="362043"/>
            <a:ext cx="2880320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 de cantos arredondados 1"/>
          <p:cNvSpPr/>
          <p:nvPr/>
        </p:nvSpPr>
        <p:spPr>
          <a:xfrm>
            <a:off x="827584" y="2996952"/>
            <a:ext cx="6552728" cy="50405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086388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120680"/>
          </a:xfrm>
        </p:spPr>
        <p:txBody>
          <a:bodyPr>
            <a:normAutofit/>
          </a:bodyPr>
          <a:lstStyle/>
          <a:p>
            <a:endParaRPr lang="pt-BR" dirty="0" smtClean="0"/>
          </a:p>
          <a:p>
            <a:pPr marL="0" indent="0" algn="just">
              <a:buNone/>
            </a:pPr>
            <a:r>
              <a:rPr lang="pt-BR" dirty="0" smtClean="0"/>
              <a:t>	</a:t>
            </a:r>
          </a:p>
          <a:p>
            <a:pPr marL="0" indent="0" algn="just">
              <a:buNone/>
            </a:pPr>
            <a:r>
              <a:rPr lang="pt-BR" dirty="0"/>
              <a:t>	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0" y="378355"/>
            <a:ext cx="9144000" cy="4001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000" dirty="0" smtClean="0"/>
              <a:t>INTRODUÇÃO - METODOLOGIA - RESULTADOS E DISCUSSÃO - CONSIDERAÇÕES FINAIS</a:t>
            </a:r>
            <a:endParaRPr lang="pt-BR" sz="2000" dirty="0"/>
          </a:p>
        </p:txBody>
      </p:sp>
      <p:sp>
        <p:nvSpPr>
          <p:cNvPr id="5" name="Retângulo 4"/>
          <p:cNvSpPr/>
          <p:nvPr/>
        </p:nvSpPr>
        <p:spPr>
          <a:xfrm>
            <a:off x="3419872" y="362043"/>
            <a:ext cx="2880320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41142174"/>
              </p:ext>
            </p:extLst>
          </p:nvPr>
        </p:nvGraphicFramePr>
        <p:xfrm>
          <a:off x="1289720" y="2571744"/>
          <a:ext cx="6564560" cy="352839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282280"/>
                <a:gridCol w="3282280"/>
              </a:tblGrid>
              <a:tr h="588065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AGROPECUÁRIAS</a:t>
                      </a:r>
                      <a:endParaRPr lang="pt-B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MUNICÍPIO S – SC</a:t>
                      </a:r>
                      <a:endParaRPr lang="pt-BR" dirty="0"/>
                    </a:p>
                  </a:txBody>
                  <a:tcPr anchor="ctr"/>
                </a:tc>
              </a:tr>
              <a:tr h="588065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A - B</a:t>
                      </a:r>
                      <a:endParaRPr lang="pt-B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Tijucas</a:t>
                      </a:r>
                      <a:endParaRPr lang="pt-BR" dirty="0"/>
                    </a:p>
                  </a:txBody>
                  <a:tcPr anchor="ctr"/>
                </a:tc>
              </a:tr>
              <a:tr h="588065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C - E</a:t>
                      </a:r>
                      <a:endParaRPr lang="pt-B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Camboriú</a:t>
                      </a:r>
                      <a:endParaRPr lang="pt-BR" dirty="0"/>
                    </a:p>
                  </a:txBody>
                  <a:tcPr anchor="ctr"/>
                </a:tc>
              </a:tr>
              <a:tr h="588065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D</a:t>
                      </a:r>
                      <a:endParaRPr lang="pt-B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Itajaí</a:t>
                      </a:r>
                      <a:endParaRPr lang="pt-BR" dirty="0"/>
                    </a:p>
                  </a:txBody>
                  <a:tcPr anchor="ctr"/>
                </a:tc>
              </a:tr>
              <a:tr h="588065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F</a:t>
                      </a:r>
                      <a:endParaRPr lang="pt-B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Massaranduba</a:t>
                      </a:r>
                      <a:endParaRPr lang="pt-BR" dirty="0"/>
                    </a:p>
                  </a:txBody>
                  <a:tcPr anchor="ctr"/>
                </a:tc>
              </a:tr>
              <a:tr h="588065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G</a:t>
                      </a:r>
                      <a:endParaRPr lang="pt-B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Brusque</a:t>
                      </a:r>
                      <a:endParaRPr lang="pt-BR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428596" y="1214422"/>
            <a:ext cx="81439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/>
              <a:t>	As agropecuárias estão distribuídas em cinco Municípios, onde duas são do Município de Tijucas – SC (A,B), duas do Município de Camboriú – SC (C,E), uma de Itajaí – SC (D), uma de </a:t>
            </a:r>
            <a:r>
              <a:rPr lang="pt-BR" dirty="0" err="1" smtClean="0"/>
              <a:t>Massaranduba</a:t>
            </a:r>
            <a:r>
              <a:rPr lang="pt-BR" dirty="0" smtClean="0"/>
              <a:t> – SC (F) e uma de Brusque – SC (G).</a:t>
            </a:r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607604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84784"/>
            <a:ext cx="7197086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0" y="378355"/>
            <a:ext cx="9144000" cy="4001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000" dirty="0" smtClean="0"/>
              <a:t>INTRODUÇÃO - METODOLOGIA - RESULTADOS E DISCUSSÃO - CONSIDERAÇÕES FINAIS</a:t>
            </a:r>
            <a:endParaRPr lang="pt-BR" sz="2000" dirty="0"/>
          </a:p>
        </p:txBody>
      </p:sp>
      <p:sp>
        <p:nvSpPr>
          <p:cNvPr id="5" name="Retângulo 4"/>
          <p:cNvSpPr/>
          <p:nvPr/>
        </p:nvSpPr>
        <p:spPr>
          <a:xfrm>
            <a:off x="3419872" y="362043"/>
            <a:ext cx="2880320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959768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548680"/>
            <a:ext cx="8229600" cy="5462067"/>
          </a:xfrm>
        </p:spPr>
        <p:txBody>
          <a:bodyPr/>
          <a:lstStyle/>
          <a:p>
            <a:endParaRPr lang="pt-BR" dirty="0" smtClean="0"/>
          </a:p>
          <a:p>
            <a:r>
              <a:rPr lang="pt-BR" dirty="0" smtClean="0"/>
              <a:t>DIAGNÓSTICO:</a:t>
            </a:r>
          </a:p>
          <a:p>
            <a:endParaRPr lang="pt-BR" dirty="0" smtClean="0"/>
          </a:p>
          <a:p>
            <a:r>
              <a:rPr lang="pt-BR" dirty="0" smtClean="0"/>
              <a:t>Usuários</a:t>
            </a:r>
          </a:p>
          <a:p>
            <a:pPr algn="just"/>
            <a:r>
              <a:rPr lang="pt-BR" dirty="0" smtClean="0"/>
              <a:t>Canais de Distribuição – Agropecuárias</a:t>
            </a:r>
          </a:p>
          <a:p>
            <a:pPr algn="just"/>
            <a:r>
              <a:rPr lang="pt-BR" dirty="0" smtClean="0"/>
              <a:t>Canais de Distribuição – Unidades de recebimento de embalagens vazias de agrotóxicos</a:t>
            </a:r>
          </a:p>
          <a:p>
            <a:pPr algn="just"/>
            <a:r>
              <a:rPr lang="pt-BR" dirty="0" smtClean="0"/>
              <a:t>Poder público</a:t>
            </a:r>
          </a:p>
          <a:p>
            <a:pPr marL="0" indent="0">
              <a:buNone/>
            </a:pPr>
            <a:endParaRPr lang="pt-BR" dirty="0" smtClean="0"/>
          </a:p>
          <a:p>
            <a:endParaRPr lang="pt-BR" dirty="0" smtClean="0"/>
          </a:p>
          <a:p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0" y="378355"/>
            <a:ext cx="9144000" cy="4001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000" dirty="0" smtClean="0"/>
              <a:t>INTRODUÇÃO - METODOLOGIA - RESULTADOS E DISCUSSÃO - CONSIDERAÇÕES FINAIS</a:t>
            </a:r>
            <a:endParaRPr lang="pt-BR" sz="2000" dirty="0"/>
          </a:p>
        </p:txBody>
      </p:sp>
      <p:sp>
        <p:nvSpPr>
          <p:cNvPr id="5" name="Retângulo 4"/>
          <p:cNvSpPr/>
          <p:nvPr/>
        </p:nvSpPr>
        <p:spPr>
          <a:xfrm>
            <a:off x="3419872" y="362043"/>
            <a:ext cx="2880320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 de cantos arredondados 1"/>
          <p:cNvSpPr/>
          <p:nvPr/>
        </p:nvSpPr>
        <p:spPr>
          <a:xfrm>
            <a:off x="827584" y="3533602"/>
            <a:ext cx="7848872" cy="147957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804199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fontScale="92500"/>
          </a:bodyPr>
          <a:lstStyle/>
          <a:p>
            <a:pPr marL="0" lvl="2" indent="0" algn="just">
              <a:buNone/>
            </a:pPr>
            <a:r>
              <a:rPr lang="pt-BR" dirty="0" smtClean="0"/>
              <a:t>	</a:t>
            </a:r>
            <a:r>
              <a:rPr lang="pt-BR" sz="3200" dirty="0" smtClean="0"/>
              <a:t>Posto </a:t>
            </a:r>
            <a:r>
              <a:rPr lang="pt-BR" sz="3200" dirty="0"/>
              <a:t>de recebimento e centrais de recebimento de embalagens vazias de </a:t>
            </a:r>
            <a:r>
              <a:rPr lang="pt-BR" sz="3200" dirty="0" smtClean="0"/>
              <a:t>agrotóxicos</a:t>
            </a:r>
          </a:p>
          <a:p>
            <a:pPr marL="0" lvl="2" indent="0" algn="just">
              <a:buNone/>
            </a:pPr>
            <a:r>
              <a:rPr lang="pt-BR" dirty="0" smtClean="0"/>
              <a:t>	</a:t>
            </a:r>
          </a:p>
          <a:p>
            <a:pPr marL="0" lvl="2" indent="0" algn="just">
              <a:buNone/>
            </a:pPr>
            <a:r>
              <a:rPr lang="pt-BR" dirty="0" smtClean="0"/>
              <a:t>	</a:t>
            </a:r>
            <a:r>
              <a:rPr lang="pt-BR" dirty="0" smtClean="0"/>
              <a:t>A </a:t>
            </a:r>
            <a:r>
              <a:rPr lang="pt-BR" dirty="0" smtClean="0"/>
              <a:t>partir dos locais de destino informados pelas agropecuárias foi possível se chegar à um posto de recebimento e três centrais de recebimento de embalagens vazias de agrotóxicos.</a:t>
            </a:r>
            <a:endParaRPr lang="pt-BR" dirty="0"/>
          </a:p>
          <a:p>
            <a:pPr marL="0" lvl="2" indent="0" algn="just">
              <a:buNone/>
            </a:pPr>
            <a:r>
              <a:rPr lang="pt-BR" dirty="0" smtClean="0"/>
              <a:t>	O </a:t>
            </a:r>
            <a:r>
              <a:rPr lang="pt-BR" dirty="0"/>
              <a:t>posto de recebimento de embalagens vazias de agrotóxicos para onde são destinadas as embalagens de 3 dos 7 estabelecimentos pesquisados (A, B e </a:t>
            </a:r>
            <a:r>
              <a:rPr lang="pt-BR" dirty="0" err="1"/>
              <a:t>E</a:t>
            </a:r>
            <a:r>
              <a:rPr lang="pt-BR" dirty="0"/>
              <a:t>), é a </a:t>
            </a:r>
            <a:r>
              <a:rPr lang="pt-BR" u="sng" dirty="0"/>
              <a:t>Associação das Agropecuárias para Recolhimento das Embalagens de Agrotóxicos da Grande Florianópolis</a:t>
            </a:r>
            <a:r>
              <a:rPr lang="pt-BR" dirty="0"/>
              <a:t>, que apesar de possuir este nome não realiza o recolhimento, mas só recebe as embalagens das agropecuárias.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0" y="378355"/>
            <a:ext cx="9144000" cy="4001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000" dirty="0" smtClean="0"/>
              <a:t>INTRODUÇÃO - METODOLOGIA - RESULTADOS E DISCUSSÃO - CONSIDERAÇÕES FINAIS</a:t>
            </a:r>
            <a:endParaRPr lang="pt-BR" sz="2000" dirty="0"/>
          </a:p>
        </p:txBody>
      </p:sp>
      <p:sp>
        <p:nvSpPr>
          <p:cNvPr id="5" name="Retângulo 4"/>
          <p:cNvSpPr/>
          <p:nvPr/>
        </p:nvSpPr>
        <p:spPr>
          <a:xfrm>
            <a:off x="3419872" y="362043"/>
            <a:ext cx="2880320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971001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pt-BR" sz="4600" dirty="0" smtClean="0"/>
              <a:t>	Centrais </a:t>
            </a:r>
            <a:r>
              <a:rPr lang="pt-BR" sz="4600" dirty="0"/>
              <a:t>de recebimento de embalagens </a:t>
            </a:r>
            <a:r>
              <a:rPr lang="pt-BR" sz="4600" dirty="0" smtClean="0"/>
              <a:t>vazias:</a:t>
            </a:r>
          </a:p>
          <a:p>
            <a:endParaRPr lang="pt-BR" dirty="0" smtClean="0"/>
          </a:p>
          <a:p>
            <a:pPr algn="just"/>
            <a:r>
              <a:rPr lang="pt-BR" sz="3600" b="1" dirty="0"/>
              <a:t>AABRI</a:t>
            </a:r>
            <a:r>
              <a:rPr lang="pt-BR" sz="3600" dirty="0"/>
              <a:t> – Associação das Agropecuárias da Bacia do Rio Itajaí localizada em </a:t>
            </a:r>
            <a:r>
              <a:rPr lang="pt-BR" sz="3600" dirty="0" smtClean="0"/>
              <a:t>Aurora (Itajaí-Açu);</a:t>
            </a:r>
          </a:p>
          <a:p>
            <a:pPr algn="just"/>
            <a:r>
              <a:rPr lang="pt-BR" sz="3600" b="1" dirty="0" smtClean="0"/>
              <a:t>ACODEPLAN</a:t>
            </a:r>
            <a:r>
              <a:rPr lang="pt-BR" sz="3600" dirty="0" smtClean="0"/>
              <a:t> </a:t>
            </a:r>
            <a:r>
              <a:rPr lang="pt-BR" sz="3600" dirty="0"/>
              <a:t>– Associação dos Comerciantes de Defensivos Agrícolas do Planalto Norte em </a:t>
            </a:r>
            <a:r>
              <a:rPr lang="pt-BR" sz="3600" dirty="0" smtClean="0"/>
              <a:t>Mafra (Planalto Norte Catarinense);</a:t>
            </a:r>
          </a:p>
          <a:p>
            <a:pPr algn="just"/>
            <a:r>
              <a:rPr lang="pt-BR" sz="3600" b="1" dirty="0" smtClean="0"/>
              <a:t>ARASUL</a:t>
            </a:r>
            <a:r>
              <a:rPr lang="pt-BR" sz="3600" dirty="0" smtClean="0"/>
              <a:t> </a:t>
            </a:r>
            <a:r>
              <a:rPr lang="pt-BR" sz="3600" dirty="0"/>
              <a:t>– Associação dos Revendedores de Agroquímicos do Sul localizada em Araranguá. 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0" y="378355"/>
            <a:ext cx="9144000" cy="4001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000" dirty="0" smtClean="0"/>
              <a:t>INTRODUÇÃO - METODOLOGIA - RESULTADOS E DISCUSSÃO - CONSIDERAÇÕES FINAIS</a:t>
            </a:r>
            <a:endParaRPr lang="pt-BR" sz="2000" dirty="0"/>
          </a:p>
        </p:txBody>
      </p:sp>
      <p:sp>
        <p:nvSpPr>
          <p:cNvPr id="5" name="Retângulo 4"/>
          <p:cNvSpPr/>
          <p:nvPr/>
        </p:nvSpPr>
        <p:spPr>
          <a:xfrm>
            <a:off x="3419872" y="362043"/>
            <a:ext cx="2880320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944474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pt-BR" dirty="0" smtClean="0"/>
              <a:t>	O </a:t>
            </a:r>
            <a:r>
              <a:rPr lang="pt-BR" dirty="0"/>
              <a:t>destino das embalagens segregadas variam de acordo com o tipo de </a:t>
            </a:r>
            <a:r>
              <a:rPr lang="pt-BR" u="sng" dirty="0"/>
              <a:t>reciclagem</a:t>
            </a:r>
            <a:r>
              <a:rPr lang="pt-BR" dirty="0"/>
              <a:t>, em geral as embalagens são encaminhadas para os Estados de </a:t>
            </a:r>
            <a:r>
              <a:rPr lang="pt-BR" b="1" dirty="0"/>
              <a:t>São Paulo, Paraná e Rio de Janeiro</a:t>
            </a:r>
            <a:r>
              <a:rPr lang="pt-BR" dirty="0"/>
              <a:t>. </a:t>
            </a:r>
            <a:r>
              <a:rPr lang="pt-BR" dirty="0" smtClean="0"/>
              <a:t>	As </a:t>
            </a:r>
            <a:r>
              <a:rPr lang="pt-BR" dirty="0"/>
              <a:t>embalagens </a:t>
            </a:r>
            <a:r>
              <a:rPr lang="pt-BR" u="sng" dirty="0"/>
              <a:t>contaminadas</a:t>
            </a:r>
            <a:r>
              <a:rPr lang="pt-BR" dirty="0"/>
              <a:t> são incineradas em </a:t>
            </a:r>
            <a:r>
              <a:rPr lang="pt-BR" b="1" dirty="0"/>
              <a:t>São </a:t>
            </a:r>
            <a:r>
              <a:rPr lang="pt-BR" b="1" dirty="0" smtClean="0"/>
              <a:t>Paulo</a:t>
            </a:r>
            <a:r>
              <a:rPr lang="pt-BR" dirty="0" smtClean="0"/>
              <a:t>.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0" y="378355"/>
            <a:ext cx="9144000" cy="4001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000" dirty="0" smtClean="0"/>
              <a:t>INTRODUÇÃO - METODOLOGIA - RESULTADOS E DISCUSSÃO - CONSIDERAÇÕES FINAIS</a:t>
            </a:r>
            <a:endParaRPr lang="pt-BR" sz="2000" dirty="0"/>
          </a:p>
        </p:txBody>
      </p:sp>
      <p:sp>
        <p:nvSpPr>
          <p:cNvPr id="5" name="Retângulo 4"/>
          <p:cNvSpPr/>
          <p:nvPr/>
        </p:nvSpPr>
        <p:spPr>
          <a:xfrm>
            <a:off x="3419872" y="362043"/>
            <a:ext cx="2880320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795030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971600" y="6167045"/>
            <a:ext cx="80648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/>
              <a:t>Figura </a:t>
            </a:r>
            <a:r>
              <a:rPr lang="pt-BR" b="1" dirty="0" smtClean="0"/>
              <a:t>19 </a:t>
            </a:r>
            <a:r>
              <a:rPr lang="pt-BR" b="1" dirty="0"/>
              <a:t>- Esquema da Logística Reversa das Embalagens Vazias de Agrotóxicos a partir dos </a:t>
            </a:r>
            <a:r>
              <a:rPr lang="pt-BR" b="1" dirty="0" smtClean="0"/>
              <a:t>usuário que fazem a destinação correta </a:t>
            </a:r>
            <a:r>
              <a:rPr lang="pt-BR" b="1" dirty="0"/>
              <a:t>de Camboriú, SC</a:t>
            </a:r>
            <a:r>
              <a:rPr lang="pt-BR" b="1" dirty="0" smtClean="0"/>
              <a:t>.</a:t>
            </a:r>
            <a:endParaRPr lang="pt-BR" b="1" dirty="0"/>
          </a:p>
        </p:txBody>
      </p:sp>
      <p:sp>
        <p:nvSpPr>
          <p:cNvPr id="6" name="CaixaDeTexto 5"/>
          <p:cNvSpPr txBox="1"/>
          <p:nvPr/>
        </p:nvSpPr>
        <p:spPr>
          <a:xfrm>
            <a:off x="0" y="378355"/>
            <a:ext cx="9144000" cy="4001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000" dirty="0" smtClean="0"/>
              <a:t>INTRODUÇÃO - METODOLOGIA - RESULTADOS E DISCUSSÃO - CONSIDERAÇÕES FINAIS</a:t>
            </a:r>
            <a:endParaRPr lang="pt-BR" sz="2000" dirty="0"/>
          </a:p>
        </p:txBody>
      </p:sp>
      <p:sp>
        <p:nvSpPr>
          <p:cNvPr id="7" name="Retângulo 6"/>
          <p:cNvSpPr/>
          <p:nvPr/>
        </p:nvSpPr>
        <p:spPr>
          <a:xfrm>
            <a:off x="3419872" y="362043"/>
            <a:ext cx="2880320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652" name="Rectangle 2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grpSp>
        <p:nvGrpSpPr>
          <p:cNvPr id="26625" name="Tela 27"/>
          <p:cNvGrpSpPr>
            <a:grpSpLocks/>
          </p:cNvGrpSpPr>
          <p:nvPr/>
        </p:nvGrpSpPr>
        <p:grpSpPr bwMode="auto">
          <a:xfrm>
            <a:off x="1214414" y="1214422"/>
            <a:ext cx="6858048" cy="4965700"/>
            <a:chOff x="0" y="0"/>
            <a:chExt cx="60921" cy="49650"/>
          </a:xfrm>
        </p:grpSpPr>
        <p:sp>
          <p:nvSpPr>
            <p:cNvPr id="26651" name="AutoShape 27"/>
            <p:cNvSpPr>
              <a:spLocks noChangeAspect="1" noChangeArrowheads="1"/>
            </p:cNvSpPr>
            <p:nvPr/>
          </p:nvSpPr>
          <p:spPr bwMode="auto">
            <a:xfrm>
              <a:off x="0" y="0"/>
              <a:ext cx="60921" cy="49650"/>
            </a:xfrm>
            <a:prstGeom prst="rect">
              <a:avLst/>
            </a:prstGeom>
            <a:gradFill rotWithShape="1">
              <a:gsLst>
                <a:gs pos="0">
                  <a:srgbClr val="254872"/>
                </a:gs>
                <a:gs pos="50000">
                  <a:srgbClr val="3A6BA5"/>
                </a:gs>
                <a:gs pos="100000">
                  <a:srgbClr val="4780C5"/>
                </a:gs>
              </a:gsLst>
              <a:lin ang="5400000" scaled="1"/>
            </a:gradFill>
            <a:ln w="9525">
              <a:solidFill>
                <a:srgbClr val="40404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28" name="Retângulo de cantos arredondados 28"/>
            <p:cNvSpPr>
              <a:spLocks noChangeArrowheads="1"/>
            </p:cNvSpPr>
            <p:nvPr/>
          </p:nvSpPr>
          <p:spPr bwMode="auto">
            <a:xfrm>
              <a:off x="22965" y="16996"/>
              <a:ext cx="9876" cy="5111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2C5D98"/>
                </a:gs>
                <a:gs pos="80000">
                  <a:srgbClr val="3C7BC7"/>
                </a:gs>
                <a:gs pos="100000">
                  <a:srgbClr val="3A7CCB"/>
                </a:gs>
              </a:gsLst>
              <a:lin ang="16200000"/>
            </a:gradFill>
            <a:ln w="9525">
              <a:noFill/>
              <a:round/>
              <a:headEnd/>
              <a:tailEnd/>
            </a:ln>
            <a:effectLst>
              <a:outerShdw dist="23000" dir="5400000" rotWithShape="0">
                <a:srgbClr val="000000">
                  <a:alpha val="34999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Tijucas (B)</a:t>
              </a: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" name="Texto explicativo em seta para baixo 29"/>
            <p:cNvSpPr>
              <a:spLocks noChangeArrowheads="1"/>
            </p:cNvSpPr>
            <p:nvPr/>
          </p:nvSpPr>
          <p:spPr bwMode="auto">
            <a:xfrm>
              <a:off x="21193" y="949"/>
              <a:ext cx="12964" cy="9251"/>
            </a:xfrm>
            <a:prstGeom prst="downArrowCallout">
              <a:avLst>
                <a:gd name="adj1" fmla="val 25004"/>
                <a:gd name="adj2" fmla="val 25004"/>
                <a:gd name="adj3" fmla="val 25009"/>
                <a:gd name="adj4" fmla="val 64977"/>
              </a:avLst>
            </a:prstGeom>
            <a:solidFill>
              <a:srgbClr val="FFFFFF"/>
            </a:solidFill>
            <a:ln w="28575">
              <a:solidFill>
                <a:srgbClr val="4F81BD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Agropecuárias</a:t>
              </a: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" name="Retângulo de cantos arredondados 30"/>
            <p:cNvSpPr>
              <a:spLocks noChangeArrowheads="1"/>
            </p:cNvSpPr>
            <p:nvPr/>
          </p:nvSpPr>
          <p:spPr bwMode="auto">
            <a:xfrm>
              <a:off x="10817" y="16444"/>
              <a:ext cx="9463" cy="6037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2C5D98"/>
                </a:gs>
                <a:gs pos="80000">
                  <a:srgbClr val="3C7BC7"/>
                </a:gs>
                <a:gs pos="100000">
                  <a:srgbClr val="3A7CCB"/>
                </a:gs>
              </a:gsLst>
              <a:lin ang="16200000"/>
            </a:gradFill>
            <a:ln w="9525">
              <a:noFill/>
              <a:round/>
              <a:headEnd/>
              <a:tailEnd/>
            </a:ln>
            <a:effectLst>
              <a:outerShdw dist="23000" dir="5400000" rotWithShape="0">
                <a:srgbClr val="000000">
                  <a:alpha val="34999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Camboriú (E)</a:t>
              </a: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Retângulo de cantos arredondados 31"/>
            <p:cNvSpPr>
              <a:spLocks noChangeArrowheads="1"/>
            </p:cNvSpPr>
            <p:nvPr/>
          </p:nvSpPr>
          <p:spPr bwMode="auto">
            <a:xfrm>
              <a:off x="21787" y="24552"/>
              <a:ext cx="12103" cy="10726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2C5D98"/>
                </a:gs>
                <a:gs pos="80000">
                  <a:srgbClr val="3C7BC7"/>
                </a:gs>
                <a:gs pos="100000">
                  <a:srgbClr val="3A7CCB"/>
                </a:gs>
              </a:gsLst>
              <a:lin ang="16200000"/>
            </a:gradFill>
            <a:ln w="9525">
              <a:noFill/>
              <a:round/>
              <a:headEnd/>
              <a:tailEnd/>
            </a:ln>
            <a:effectLst>
              <a:outerShdw dist="23000" dir="5400000" rotWithShape="0">
                <a:srgbClr val="000000">
                  <a:alpha val="34999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1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Camboriú (C)</a:t>
              </a:r>
              <a:endParaRPr kumimoji="0" lang="pt-B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1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Itajaí (D)</a:t>
              </a:r>
              <a:endParaRPr kumimoji="0" lang="pt-B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1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Brusque (G)</a:t>
              </a: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" name="Retângulo de cantos arredondados 32"/>
            <p:cNvSpPr>
              <a:spLocks noChangeArrowheads="1"/>
            </p:cNvSpPr>
            <p:nvPr/>
          </p:nvSpPr>
          <p:spPr bwMode="auto">
            <a:xfrm>
              <a:off x="21523" y="37628"/>
              <a:ext cx="12648" cy="6801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2C5D98"/>
                </a:gs>
                <a:gs pos="80000">
                  <a:srgbClr val="3C7BC7"/>
                </a:gs>
                <a:gs pos="100000">
                  <a:srgbClr val="3A7CCB"/>
                </a:gs>
              </a:gsLst>
              <a:lin ang="16200000"/>
            </a:gradFill>
            <a:ln w="9525">
              <a:noFill/>
              <a:round/>
              <a:headEnd/>
              <a:tailEnd/>
            </a:ln>
            <a:effectLst>
              <a:outerShdw dist="23000" dir="5400000" rotWithShape="0">
                <a:srgbClr val="000000">
                  <a:alpha val="34999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1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Massaranduba (F)</a:t>
              </a: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Retângulo de cantos arredondados 33"/>
            <p:cNvSpPr>
              <a:spLocks noChangeArrowheads="1"/>
            </p:cNvSpPr>
            <p:nvPr/>
          </p:nvSpPr>
          <p:spPr bwMode="auto">
            <a:xfrm>
              <a:off x="35929" y="15940"/>
              <a:ext cx="11055" cy="7092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9B2D2A"/>
                </a:gs>
                <a:gs pos="80000">
                  <a:srgbClr val="CB3D3A"/>
                </a:gs>
                <a:gs pos="100000">
                  <a:srgbClr val="CE3B37"/>
                </a:gs>
              </a:gsLst>
              <a:lin ang="16200000"/>
            </a:gradFill>
            <a:ln w="9525">
              <a:noFill/>
              <a:round/>
              <a:headEnd/>
              <a:tailEnd/>
            </a:ln>
            <a:effectLst>
              <a:outerShdw dist="23000" dir="5400000" rotWithShape="0">
                <a:srgbClr val="000000">
                  <a:alpha val="34999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Santo A. da Imperatriz</a:t>
              </a: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Retângulo de cantos arredondados 34"/>
            <p:cNvSpPr>
              <a:spLocks noChangeArrowheads="1"/>
            </p:cNvSpPr>
            <p:nvPr/>
          </p:nvSpPr>
          <p:spPr bwMode="auto">
            <a:xfrm>
              <a:off x="49434" y="15898"/>
              <a:ext cx="11062" cy="7017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5D417E"/>
                </a:gs>
                <a:gs pos="80000">
                  <a:srgbClr val="7B58A6"/>
                </a:gs>
                <a:gs pos="100000">
                  <a:srgbClr val="7B57A8"/>
                </a:gs>
              </a:gsLst>
              <a:lin ang="16200000"/>
            </a:gradFill>
            <a:ln w="9525">
              <a:noFill/>
              <a:round/>
              <a:headEnd/>
              <a:tailEnd/>
            </a:ln>
            <a:effectLst>
              <a:outerShdw dist="23000" dir="5400000" rotWithShape="0">
                <a:srgbClr val="000000">
                  <a:alpha val="34999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Araranguá – ARASUL</a:t>
              </a: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" name="Retângulo de cantos arredondados 35"/>
            <p:cNvSpPr>
              <a:spLocks noChangeArrowheads="1"/>
            </p:cNvSpPr>
            <p:nvPr/>
          </p:nvSpPr>
          <p:spPr bwMode="auto">
            <a:xfrm>
              <a:off x="47201" y="27933"/>
              <a:ext cx="13295" cy="491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5D417E"/>
                </a:gs>
                <a:gs pos="80000">
                  <a:srgbClr val="7B58A6"/>
                </a:gs>
                <a:gs pos="100000">
                  <a:srgbClr val="7B57A8"/>
                </a:gs>
              </a:gsLst>
              <a:lin ang="16200000"/>
            </a:gradFill>
            <a:ln w="9525">
              <a:noFill/>
              <a:round/>
              <a:headEnd/>
              <a:tailEnd/>
            </a:ln>
            <a:effectLst>
              <a:outerShdw dist="23000" dir="5400000" rotWithShape="0">
                <a:srgbClr val="000000">
                  <a:alpha val="34999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Aurora – AABRI</a:t>
              </a: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" name="Retângulo de cantos arredondados 36"/>
            <p:cNvSpPr>
              <a:spLocks noChangeArrowheads="1"/>
            </p:cNvSpPr>
            <p:nvPr/>
          </p:nvSpPr>
          <p:spPr bwMode="auto">
            <a:xfrm>
              <a:off x="48592" y="37032"/>
              <a:ext cx="11904" cy="7776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5D417E"/>
                </a:gs>
                <a:gs pos="80000">
                  <a:srgbClr val="7B58A6"/>
                </a:gs>
                <a:gs pos="100000">
                  <a:srgbClr val="7B57A8"/>
                </a:gs>
              </a:gsLst>
              <a:lin ang="16200000"/>
            </a:gradFill>
            <a:ln w="9525">
              <a:noFill/>
              <a:round/>
              <a:headEnd/>
              <a:tailEnd/>
            </a:ln>
            <a:effectLst>
              <a:outerShdw dist="23000" dir="5400000" rotWithShape="0">
                <a:srgbClr val="000000">
                  <a:alpha val="34999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1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Mafra – ACODEPLAN</a:t>
              </a: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" name="Texto explicativo em seta para baixo 37"/>
            <p:cNvSpPr>
              <a:spLocks noChangeArrowheads="1"/>
            </p:cNvSpPr>
            <p:nvPr/>
          </p:nvSpPr>
          <p:spPr bwMode="auto">
            <a:xfrm>
              <a:off x="35928" y="943"/>
              <a:ext cx="11054" cy="9257"/>
            </a:xfrm>
            <a:prstGeom prst="downArrowCallout">
              <a:avLst>
                <a:gd name="adj1" fmla="val 24999"/>
                <a:gd name="adj2" fmla="val 24999"/>
                <a:gd name="adj3" fmla="val 25000"/>
                <a:gd name="adj4" fmla="val 64977"/>
              </a:avLst>
            </a:prstGeom>
            <a:solidFill>
              <a:srgbClr val="FFFFFF"/>
            </a:solidFill>
            <a:ln w="28575">
              <a:solidFill>
                <a:srgbClr val="C0504D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Unidade de Recebimento</a:t>
              </a: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" name="Texto explicativo em seta para baixo 38"/>
            <p:cNvSpPr>
              <a:spLocks noChangeArrowheads="1"/>
            </p:cNvSpPr>
            <p:nvPr/>
          </p:nvSpPr>
          <p:spPr bwMode="auto">
            <a:xfrm>
              <a:off x="48686" y="947"/>
              <a:ext cx="11386" cy="9254"/>
            </a:xfrm>
            <a:prstGeom prst="downArrowCallout">
              <a:avLst>
                <a:gd name="adj1" fmla="val 24995"/>
                <a:gd name="adj2" fmla="val 24995"/>
                <a:gd name="adj3" fmla="val 25000"/>
                <a:gd name="adj4" fmla="val 64977"/>
              </a:avLst>
            </a:prstGeom>
            <a:solidFill>
              <a:srgbClr val="FFFFFF"/>
            </a:solidFill>
            <a:ln w="28575">
              <a:solidFill>
                <a:srgbClr val="8064A2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1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Centrais de Recebimento</a:t>
              </a: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" name="Seta para a direita 39"/>
            <p:cNvSpPr>
              <a:spLocks noChangeArrowheads="1"/>
            </p:cNvSpPr>
            <p:nvPr/>
          </p:nvSpPr>
          <p:spPr bwMode="auto">
            <a:xfrm>
              <a:off x="20280" y="18575"/>
              <a:ext cx="2457" cy="1690"/>
            </a:xfrm>
            <a:prstGeom prst="rightArrow">
              <a:avLst>
                <a:gd name="adj1" fmla="val 50000"/>
                <a:gd name="adj2" fmla="val 50003"/>
              </a:avLst>
            </a:prstGeom>
            <a:solidFill>
              <a:srgbClr val="5A5A5A"/>
            </a:solidFill>
            <a:ln w="25400">
              <a:solidFill>
                <a:srgbClr val="5A5A5A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2" name="Seta para a direita 42"/>
            <p:cNvSpPr>
              <a:spLocks noChangeArrowheads="1"/>
            </p:cNvSpPr>
            <p:nvPr/>
          </p:nvSpPr>
          <p:spPr bwMode="auto">
            <a:xfrm>
              <a:off x="34171" y="29752"/>
              <a:ext cx="12415" cy="1696"/>
            </a:xfrm>
            <a:prstGeom prst="rightArrow">
              <a:avLst>
                <a:gd name="adj1" fmla="val 50000"/>
                <a:gd name="adj2" fmla="val 49987"/>
              </a:avLst>
            </a:prstGeom>
            <a:solidFill>
              <a:srgbClr val="5A5A5A"/>
            </a:solidFill>
            <a:ln w="25400">
              <a:solidFill>
                <a:srgbClr val="5A5A5A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" name="Seta para a direita 43"/>
            <p:cNvSpPr>
              <a:spLocks noChangeArrowheads="1"/>
            </p:cNvSpPr>
            <p:nvPr/>
          </p:nvSpPr>
          <p:spPr bwMode="auto">
            <a:xfrm>
              <a:off x="34171" y="40373"/>
              <a:ext cx="13737" cy="1689"/>
            </a:xfrm>
            <a:prstGeom prst="rightArrow">
              <a:avLst>
                <a:gd name="adj1" fmla="val 50000"/>
                <a:gd name="adj2" fmla="val 50004"/>
              </a:avLst>
            </a:prstGeom>
            <a:solidFill>
              <a:srgbClr val="5A5A5A"/>
            </a:solidFill>
            <a:ln w="25400">
              <a:solidFill>
                <a:srgbClr val="5A5A5A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 </a:t>
              </a: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3" name="Retângulo de cantos arredondados 53"/>
            <p:cNvSpPr>
              <a:spLocks noChangeArrowheads="1"/>
            </p:cNvSpPr>
            <p:nvPr/>
          </p:nvSpPr>
          <p:spPr bwMode="auto">
            <a:xfrm>
              <a:off x="22966" y="10834"/>
              <a:ext cx="9871" cy="5105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2C5D98"/>
                </a:gs>
                <a:gs pos="80000">
                  <a:srgbClr val="3C7BC7"/>
                </a:gs>
                <a:gs pos="100000">
                  <a:srgbClr val="3A7CCB"/>
                </a:gs>
              </a:gsLst>
              <a:lin ang="16200000"/>
            </a:gradFill>
            <a:ln w="9525">
              <a:noFill/>
              <a:round/>
              <a:headEnd/>
              <a:tailEnd/>
            </a:ln>
            <a:effectLst>
              <a:outerShdw dist="23000" dir="5400000" rotWithShape="0">
                <a:srgbClr val="000000">
                  <a:alpha val="34999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1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Tijucas (A)</a:t>
              </a: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4" name="Retângulo de cantos arredondados 54"/>
            <p:cNvSpPr>
              <a:spLocks noChangeArrowheads="1"/>
            </p:cNvSpPr>
            <p:nvPr/>
          </p:nvSpPr>
          <p:spPr bwMode="auto">
            <a:xfrm>
              <a:off x="425" y="24545"/>
              <a:ext cx="11372" cy="950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CB6C1D"/>
                </a:gs>
                <a:gs pos="80000">
                  <a:srgbClr val="FF8F2A"/>
                </a:gs>
                <a:gs pos="100000">
                  <a:srgbClr val="FF8F26"/>
                </a:gs>
              </a:gsLst>
              <a:lin ang="16200000"/>
            </a:gradFill>
            <a:ln w="9525">
              <a:noFill/>
              <a:round/>
              <a:headEnd/>
              <a:tailEnd/>
            </a:ln>
            <a:effectLst>
              <a:outerShdw dist="23000" dir="5400000" rotWithShape="0">
                <a:srgbClr val="000000">
                  <a:alpha val="34999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USUÁRIOS</a:t>
              </a: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" name="Seta dobrada 62"/>
            <p:cNvSpPr>
              <a:spLocks/>
            </p:cNvSpPr>
            <p:nvPr/>
          </p:nvSpPr>
          <p:spPr bwMode="auto">
            <a:xfrm>
              <a:off x="8792" y="11353"/>
              <a:ext cx="13946" cy="13067"/>
            </a:xfrm>
            <a:custGeom>
              <a:avLst/>
              <a:gdLst>
                <a:gd name="T0" fmla="*/ 0 w 1026930"/>
                <a:gd name="T1" fmla="*/ 1306680 h 1306561"/>
                <a:gd name="T2" fmla="*/ 0 w 1026930"/>
                <a:gd name="T3" fmla="*/ 352667 h 1306561"/>
                <a:gd name="T4" fmla="*/ 372475 w 1026930"/>
                <a:gd name="T5" fmla="*/ 78371 h 1306561"/>
                <a:gd name="T6" fmla="*/ 638530 w 1026930"/>
                <a:gd name="T7" fmla="*/ 78370 h 1306561"/>
                <a:gd name="T8" fmla="*/ 638530 w 1026930"/>
                <a:gd name="T9" fmla="*/ 0 h 1306561"/>
                <a:gd name="T10" fmla="*/ 1394626 w 1026930"/>
                <a:gd name="T11" fmla="*/ 146107 h 1306561"/>
                <a:gd name="T12" fmla="*/ 638530 w 1026930"/>
                <a:gd name="T13" fmla="*/ 270948 h 1306561"/>
                <a:gd name="T14" fmla="*/ 638530 w 1026930"/>
                <a:gd name="T15" fmla="*/ 192578 h 1306561"/>
                <a:gd name="T16" fmla="*/ 349056 w 1026930"/>
                <a:gd name="T17" fmla="*/ 181945 h 1306561"/>
                <a:gd name="T18" fmla="*/ 85249 w 1026930"/>
                <a:gd name="T19" fmla="*/ 342033 h 1306561"/>
                <a:gd name="T20" fmla="*/ 95883 w 1026930"/>
                <a:gd name="T21" fmla="*/ 1306680 h 1306561"/>
                <a:gd name="T22" fmla="*/ 0 w 1026930"/>
                <a:gd name="T23" fmla="*/ 1306680 h 130656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026930" h="1306561">
                  <a:moveTo>
                    <a:pt x="0" y="1306561"/>
                  </a:moveTo>
                  <a:lnTo>
                    <a:pt x="0" y="352635"/>
                  </a:lnTo>
                  <a:cubicBezTo>
                    <a:pt x="0" y="201159"/>
                    <a:pt x="122795" y="78364"/>
                    <a:pt x="274271" y="78364"/>
                  </a:cubicBezTo>
                  <a:lnTo>
                    <a:pt x="470180" y="78363"/>
                  </a:lnTo>
                  <a:lnTo>
                    <a:pt x="470180" y="0"/>
                  </a:lnTo>
                  <a:lnTo>
                    <a:pt x="1026930" y="146094"/>
                  </a:lnTo>
                  <a:lnTo>
                    <a:pt x="470180" y="270923"/>
                  </a:lnTo>
                  <a:lnTo>
                    <a:pt x="470180" y="192560"/>
                  </a:lnTo>
                  <a:lnTo>
                    <a:pt x="257027" y="181928"/>
                  </a:lnTo>
                  <a:cubicBezTo>
                    <a:pt x="192109" y="181928"/>
                    <a:pt x="62773" y="277084"/>
                    <a:pt x="62773" y="342002"/>
                  </a:cubicBezTo>
                  <a:cubicBezTo>
                    <a:pt x="62773" y="659977"/>
                    <a:pt x="70603" y="988586"/>
                    <a:pt x="70603" y="1306561"/>
                  </a:cubicBezTo>
                  <a:lnTo>
                    <a:pt x="0" y="1306561"/>
                  </a:lnTo>
                  <a:close/>
                </a:path>
              </a:pathLst>
            </a:custGeom>
            <a:solidFill>
              <a:srgbClr val="E36C0A"/>
            </a:solidFill>
            <a:ln w="25400">
              <a:solidFill>
                <a:srgbClr val="F79646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63" name="Seta para a direita 63"/>
            <p:cNvSpPr>
              <a:spLocks noChangeArrowheads="1"/>
            </p:cNvSpPr>
            <p:nvPr/>
          </p:nvSpPr>
          <p:spPr bwMode="auto">
            <a:xfrm>
              <a:off x="11797" y="28614"/>
              <a:ext cx="9725" cy="2093"/>
            </a:xfrm>
            <a:prstGeom prst="rightArrow">
              <a:avLst>
                <a:gd name="adj1" fmla="val 50000"/>
                <a:gd name="adj2" fmla="val 50014"/>
              </a:avLst>
            </a:prstGeom>
            <a:solidFill>
              <a:srgbClr val="E36C0A"/>
            </a:solidFill>
            <a:ln w="25400">
              <a:solidFill>
                <a:srgbClr val="F79646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66" name="Seta para a direita 66"/>
            <p:cNvSpPr>
              <a:spLocks noChangeArrowheads="1"/>
            </p:cNvSpPr>
            <p:nvPr/>
          </p:nvSpPr>
          <p:spPr bwMode="auto">
            <a:xfrm rot="1437490">
              <a:off x="10966" y="34800"/>
              <a:ext cx="10811" cy="1799"/>
            </a:xfrm>
            <a:prstGeom prst="rightArrow">
              <a:avLst>
                <a:gd name="adj1" fmla="val 50000"/>
                <a:gd name="adj2" fmla="val 49995"/>
              </a:avLst>
            </a:prstGeom>
            <a:solidFill>
              <a:srgbClr val="E36C0A"/>
            </a:solidFill>
            <a:ln w="25400">
              <a:solidFill>
                <a:srgbClr val="F79646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" name="Seta para a direita 67"/>
            <p:cNvSpPr>
              <a:spLocks noChangeArrowheads="1"/>
            </p:cNvSpPr>
            <p:nvPr/>
          </p:nvSpPr>
          <p:spPr bwMode="auto">
            <a:xfrm rot="-1172582">
              <a:off x="11025" y="23582"/>
              <a:ext cx="12513" cy="1911"/>
            </a:xfrm>
            <a:prstGeom prst="rightArrow">
              <a:avLst>
                <a:gd name="adj1" fmla="val 50000"/>
                <a:gd name="adj2" fmla="val 49988"/>
              </a:avLst>
            </a:prstGeom>
            <a:solidFill>
              <a:srgbClr val="E36C0A"/>
            </a:solidFill>
            <a:ln w="25400">
              <a:solidFill>
                <a:srgbClr val="F79646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8" name="Seta para a direita 68"/>
            <p:cNvSpPr>
              <a:spLocks noChangeArrowheads="1"/>
            </p:cNvSpPr>
            <p:nvPr/>
          </p:nvSpPr>
          <p:spPr bwMode="auto">
            <a:xfrm>
              <a:off x="32848" y="18827"/>
              <a:ext cx="2451" cy="1689"/>
            </a:xfrm>
            <a:prstGeom prst="rightArrow">
              <a:avLst>
                <a:gd name="adj1" fmla="val 50000"/>
                <a:gd name="adj2" fmla="val 49998"/>
              </a:avLst>
            </a:prstGeom>
            <a:solidFill>
              <a:srgbClr val="5A5A5A"/>
            </a:solidFill>
            <a:ln w="25400">
              <a:solidFill>
                <a:srgbClr val="5A5A5A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9" name="Seta para a direita 69"/>
            <p:cNvSpPr>
              <a:spLocks noChangeArrowheads="1"/>
            </p:cNvSpPr>
            <p:nvPr/>
          </p:nvSpPr>
          <p:spPr bwMode="auto">
            <a:xfrm>
              <a:off x="46983" y="18554"/>
              <a:ext cx="2451" cy="1689"/>
            </a:xfrm>
            <a:prstGeom prst="rightArrow">
              <a:avLst>
                <a:gd name="adj1" fmla="val 50000"/>
                <a:gd name="adj2" fmla="val 49998"/>
              </a:avLst>
            </a:prstGeom>
            <a:solidFill>
              <a:srgbClr val="5A5A5A"/>
            </a:solidFill>
            <a:ln w="25400">
              <a:solidFill>
                <a:srgbClr val="5A5A5A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" name="Seta para a direita 103"/>
            <p:cNvSpPr>
              <a:spLocks noChangeArrowheads="1"/>
            </p:cNvSpPr>
            <p:nvPr/>
          </p:nvSpPr>
          <p:spPr bwMode="auto">
            <a:xfrm rot="1454397">
              <a:off x="32934" y="13494"/>
              <a:ext cx="3748" cy="1683"/>
            </a:xfrm>
            <a:prstGeom prst="rightArrow">
              <a:avLst>
                <a:gd name="adj1" fmla="val 50000"/>
                <a:gd name="adj2" fmla="val 49994"/>
              </a:avLst>
            </a:prstGeom>
            <a:solidFill>
              <a:srgbClr val="5A5A5A"/>
            </a:solidFill>
            <a:ln w="25400">
              <a:solidFill>
                <a:srgbClr val="5A5A5A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 </a:t>
              </a: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" name="Seta para a direita 112"/>
            <p:cNvSpPr>
              <a:spLocks noChangeArrowheads="1"/>
            </p:cNvSpPr>
            <p:nvPr/>
          </p:nvSpPr>
          <p:spPr bwMode="auto">
            <a:xfrm rot="5400000">
              <a:off x="3849" y="35352"/>
              <a:ext cx="4433" cy="2090"/>
            </a:xfrm>
            <a:prstGeom prst="rightArrow">
              <a:avLst>
                <a:gd name="adj1" fmla="val 50000"/>
                <a:gd name="adj2" fmla="val 49982"/>
              </a:avLst>
            </a:prstGeom>
            <a:solidFill>
              <a:srgbClr val="E36C0A"/>
            </a:solidFill>
            <a:ln w="25400">
              <a:solidFill>
                <a:srgbClr val="F79646"/>
              </a:solidFill>
              <a:miter lim="800000"/>
              <a:headEnd/>
              <a:tailEnd/>
            </a:ln>
          </p:spPr>
          <p:txBody>
            <a:bodyPr rot="10800000" vert="eaVert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" name="Retângulo de cantos arredondados 113"/>
            <p:cNvSpPr>
              <a:spLocks noChangeArrowheads="1"/>
            </p:cNvSpPr>
            <p:nvPr/>
          </p:nvSpPr>
          <p:spPr bwMode="auto">
            <a:xfrm>
              <a:off x="374" y="38706"/>
              <a:ext cx="11145" cy="6776"/>
            </a:xfrm>
            <a:prstGeom prst="roundRect">
              <a:avLst>
                <a:gd name="adj" fmla="val 16667"/>
              </a:avLst>
            </a:prstGeom>
            <a:solidFill>
              <a:srgbClr val="282516"/>
            </a:solidFill>
            <a:ln w="9525">
              <a:noFill/>
              <a:round/>
              <a:headEnd/>
              <a:tailEnd/>
            </a:ln>
            <a:effectLst>
              <a:outerShdw dist="23000" dir="5400000" rotWithShape="0">
                <a:srgbClr val="000000">
                  <a:alpha val="34999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1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Destinação incorreta</a:t>
              </a: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773023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075062"/>
            <a:ext cx="7223695" cy="5268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tângulo 3"/>
          <p:cNvSpPr/>
          <p:nvPr/>
        </p:nvSpPr>
        <p:spPr>
          <a:xfrm>
            <a:off x="1043607" y="6228020"/>
            <a:ext cx="70781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/>
              <a:t>Figura </a:t>
            </a:r>
            <a:r>
              <a:rPr lang="pt-BR" b="1" dirty="0" smtClean="0"/>
              <a:t>20 </a:t>
            </a:r>
            <a:r>
              <a:rPr lang="pt-BR" b="1" dirty="0"/>
              <a:t>- Logística Reversa das embalagens vazias de </a:t>
            </a:r>
            <a:r>
              <a:rPr lang="pt-BR" b="1" dirty="0" smtClean="0"/>
              <a:t>agrotóxicos.</a:t>
            </a:r>
            <a:endParaRPr lang="pt-BR" b="1" dirty="0"/>
          </a:p>
        </p:txBody>
      </p:sp>
      <p:sp>
        <p:nvSpPr>
          <p:cNvPr id="6" name="CaixaDeTexto 5"/>
          <p:cNvSpPr txBox="1"/>
          <p:nvPr/>
        </p:nvSpPr>
        <p:spPr>
          <a:xfrm>
            <a:off x="0" y="378355"/>
            <a:ext cx="9144000" cy="4001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000" dirty="0" smtClean="0"/>
              <a:t>INTRODUÇÃO - METODOLOGIA - RESULTADOS E DISCUSSÃO - CONSIDERAÇÕES FINAIS</a:t>
            </a:r>
            <a:endParaRPr lang="pt-BR" sz="2000" dirty="0"/>
          </a:p>
        </p:txBody>
      </p:sp>
      <p:sp>
        <p:nvSpPr>
          <p:cNvPr id="7" name="Retângulo 6"/>
          <p:cNvSpPr/>
          <p:nvPr/>
        </p:nvSpPr>
        <p:spPr>
          <a:xfrm>
            <a:off x="3419872" y="362043"/>
            <a:ext cx="2880320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854120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ANÁLISE DO DIAGNÓSTICO</a:t>
            </a:r>
          </a:p>
          <a:p>
            <a:endParaRPr lang="pt-BR" dirty="0"/>
          </a:p>
          <a:p>
            <a:pPr algn="just"/>
            <a:r>
              <a:rPr lang="pt-BR" dirty="0" smtClean="0"/>
              <a:t>São encontrados problemas em todos os elos da logística reversa;</a:t>
            </a:r>
          </a:p>
          <a:p>
            <a:pPr algn="just"/>
            <a:r>
              <a:rPr lang="pt-BR" dirty="0" smtClean="0"/>
              <a:t>Local de compra dos agrotóxicos influencia diretamente na devolução das embalagens;</a:t>
            </a:r>
          </a:p>
          <a:p>
            <a:endParaRPr lang="pt-BR" dirty="0" smtClean="0"/>
          </a:p>
          <a:p>
            <a:endParaRPr lang="pt-BR" dirty="0"/>
          </a:p>
          <a:p>
            <a:pPr marL="0" indent="0">
              <a:buNone/>
            </a:pPr>
            <a:endParaRPr lang="pt-BR" dirty="0" smtClean="0"/>
          </a:p>
          <a:p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0" y="378355"/>
            <a:ext cx="9144000" cy="4001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000" dirty="0" smtClean="0"/>
              <a:t>INTRODUÇÃO - METODOLOGIA - RESULTADOS E DISCUSSÃO - CONSIDERAÇÕES FINAIS</a:t>
            </a:r>
            <a:endParaRPr lang="pt-BR" sz="2000" dirty="0"/>
          </a:p>
        </p:txBody>
      </p:sp>
      <p:sp>
        <p:nvSpPr>
          <p:cNvPr id="5" name="Retângulo 4"/>
          <p:cNvSpPr/>
          <p:nvPr/>
        </p:nvSpPr>
        <p:spPr>
          <a:xfrm>
            <a:off x="3419872" y="362043"/>
            <a:ext cx="2880320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866656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>
              <a:buNone/>
            </a:pPr>
            <a:r>
              <a:rPr lang="pt-BR" dirty="0" smtClean="0"/>
              <a:t>		O </a:t>
            </a:r>
            <a:r>
              <a:rPr lang="pt-BR" dirty="0" smtClean="0"/>
              <a:t>local de compra dos agrotóxicos e a assistência técnica oferecida por eles e pela EPAGRI possuiu uma grande influência no retorno das embalagens pelos usuários;</a:t>
            </a:r>
          </a:p>
          <a:p>
            <a:pPr algn="just">
              <a:buNone/>
            </a:pPr>
            <a:r>
              <a:rPr lang="pt-BR" dirty="0" smtClean="0"/>
              <a:t>		Necessidade </a:t>
            </a:r>
            <a:r>
              <a:rPr lang="pt-BR" dirty="0" smtClean="0"/>
              <a:t>de </a:t>
            </a:r>
            <a:r>
              <a:rPr lang="pt-BR" dirty="0"/>
              <a:t>acordos setoriais e termos de </a:t>
            </a:r>
            <a:r>
              <a:rPr lang="pt-BR" dirty="0" smtClean="0"/>
              <a:t>compromisso entre o poder público e o setor empresarial a fim </a:t>
            </a:r>
            <a:r>
              <a:rPr lang="pt-BR" dirty="0"/>
              <a:t>de </a:t>
            </a:r>
            <a:r>
              <a:rPr lang="pt-BR" dirty="0" smtClean="0"/>
              <a:t>formalizar o sistema de logística reversa das embalagens de agrotóxicos; </a:t>
            </a:r>
          </a:p>
          <a:p>
            <a:pPr algn="just">
              <a:buNone/>
            </a:pPr>
            <a:r>
              <a:rPr lang="pt-BR" dirty="0" smtClean="0"/>
              <a:t>		O </a:t>
            </a:r>
            <a:r>
              <a:rPr lang="pt-BR" dirty="0"/>
              <a:t>cenário que foi encontrado no Município de Camboriú provavelmente não é diferente de outros Municípios com características semelhantes </a:t>
            </a:r>
            <a:r>
              <a:rPr lang="pt-BR" dirty="0" smtClean="0"/>
              <a:t>ao pesquisado, </a:t>
            </a:r>
            <a:r>
              <a:rPr lang="pt-BR" dirty="0"/>
              <a:t>que possui base na agricultura familiar, sendo interessante a repetição desta pesquisa em outros Municípios.</a:t>
            </a:r>
          </a:p>
          <a:p>
            <a:pPr algn="just"/>
            <a:endParaRPr lang="pt-BR" dirty="0" smtClean="0"/>
          </a:p>
        </p:txBody>
      </p:sp>
      <p:sp>
        <p:nvSpPr>
          <p:cNvPr id="4" name="CaixaDeTexto 3"/>
          <p:cNvSpPr txBox="1"/>
          <p:nvPr/>
        </p:nvSpPr>
        <p:spPr>
          <a:xfrm>
            <a:off x="0" y="378355"/>
            <a:ext cx="9144000" cy="4001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000" dirty="0" smtClean="0"/>
              <a:t>INTRODUÇÃO - METODOLOGIA - RESULTADOS E DISCUSSÃO - CONSIDERAÇÕES FINAIS</a:t>
            </a:r>
            <a:endParaRPr lang="pt-BR" sz="2000" dirty="0"/>
          </a:p>
        </p:txBody>
      </p:sp>
      <p:sp>
        <p:nvSpPr>
          <p:cNvPr id="5" name="Retângulo 4"/>
          <p:cNvSpPr/>
          <p:nvPr/>
        </p:nvSpPr>
        <p:spPr>
          <a:xfrm>
            <a:off x="6244907" y="362043"/>
            <a:ext cx="2880320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295060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159496"/>
          </a:xfrm>
        </p:spPr>
        <p:txBody>
          <a:bodyPr>
            <a:noAutofit/>
          </a:bodyPr>
          <a:lstStyle/>
          <a:p>
            <a:pPr algn="just"/>
            <a:r>
              <a:rPr lang="pt-BR" sz="1400" dirty="0" smtClean="0"/>
              <a:t>BARTHOLOMEU, Daniela </a:t>
            </a:r>
            <a:r>
              <a:rPr lang="pt-BR" sz="1400" dirty="0" err="1" smtClean="0"/>
              <a:t>Bacchi</a:t>
            </a:r>
            <a:r>
              <a:rPr lang="pt-BR" sz="1400" dirty="0" smtClean="0"/>
              <a:t>; CAIXETA-FILHO, José Augusto Vicente; GAMEIRO, Augusto </a:t>
            </a:r>
            <a:r>
              <a:rPr lang="pt-BR" sz="1400" dirty="0" err="1" smtClean="0"/>
              <a:t>Hauber</a:t>
            </a:r>
            <a:r>
              <a:rPr lang="pt-BR" sz="1400" dirty="0" smtClean="0"/>
              <a:t> (Org.). Logística Ambiental de Resíduos Sólidos. São Paulo: Atlas, 2011. </a:t>
            </a:r>
            <a:r>
              <a:rPr lang="pt-BR" sz="1400" dirty="0" smtClean="0"/>
              <a:t>250 p</a:t>
            </a:r>
            <a:r>
              <a:rPr lang="pt-BR" sz="1400" dirty="0" smtClean="0"/>
              <a:t>.</a:t>
            </a:r>
            <a:endParaRPr lang="pt-BR" sz="1400" dirty="0" smtClean="0"/>
          </a:p>
          <a:p>
            <a:pPr algn="just"/>
            <a:r>
              <a:rPr lang="pt-BR" sz="1400" dirty="0" smtClean="0"/>
              <a:t>BRASIL. Presidência da República. Decreto nº 4.074, de 4 de janeiro de 2002. Disponível em: &lt; http://www.planalto.gov.br/ccivil_03/decreto/2002/d4074.htm&gt;. Acesso em: 28 ago. </a:t>
            </a:r>
            <a:r>
              <a:rPr lang="pt-BR" sz="1400" dirty="0" smtClean="0"/>
              <a:t>2012</a:t>
            </a:r>
            <a:r>
              <a:rPr lang="pt-BR" sz="1400" dirty="0" smtClean="0"/>
              <a:t>.</a:t>
            </a:r>
            <a:endParaRPr lang="pt-BR" sz="1400" dirty="0" smtClean="0"/>
          </a:p>
          <a:p>
            <a:pPr algn="just"/>
            <a:r>
              <a:rPr lang="pt-BR" sz="1400" dirty="0" smtClean="0"/>
              <a:t>BRASIL. Presidência da República. Decreto nº 7.404, de 23 de dezembro de 2010. Disponível em: &lt; http://www.planalto.gov.br/ccivil_03/_ato2007-2010/2010/Decreto/D7404.htm&gt;. Acesso em: 28 ago. </a:t>
            </a:r>
            <a:r>
              <a:rPr lang="pt-BR" sz="1400" dirty="0" smtClean="0"/>
              <a:t>2012</a:t>
            </a:r>
            <a:r>
              <a:rPr lang="pt-BR" sz="1400" dirty="0" smtClean="0"/>
              <a:t>.</a:t>
            </a:r>
            <a:endParaRPr lang="pt-BR" sz="1400" dirty="0" smtClean="0"/>
          </a:p>
          <a:p>
            <a:pPr algn="just"/>
            <a:r>
              <a:rPr lang="pt-BR" sz="1400" dirty="0" smtClean="0"/>
              <a:t>BRASIL. Presidência da República. Lei nº 12.305, de 02 de agosto de 2010. Disponível em: &lt;http://www.planalto.gov.br/ccivil_03/_ato2007-2010/2010/lei/l12305.htm&gt;. Acesso em: 28 ago. </a:t>
            </a:r>
            <a:r>
              <a:rPr lang="pt-BR" sz="1400" dirty="0" smtClean="0"/>
              <a:t>2012</a:t>
            </a:r>
            <a:r>
              <a:rPr lang="pt-BR" sz="1400" dirty="0" smtClean="0"/>
              <a:t>.</a:t>
            </a:r>
            <a:endParaRPr lang="pt-BR" sz="1400" dirty="0" smtClean="0"/>
          </a:p>
          <a:p>
            <a:pPr algn="just"/>
            <a:r>
              <a:rPr lang="pt-BR" sz="1400" dirty="0" smtClean="0"/>
              <a:t>BRASIL. Presidência da República. Lei nº 7.802, de 11 de julho de 1989. Disponível em: &lt;http://www.mma.gov.br/port/conama/legiabre.</a:t>
            </a:r>
            <a:r>
              <a:rPr lang="pt-BR" sz="1400" dirty="0" err="1" smtClean="0"/>
              <a:t>cfm</a:t>
            </a:r>
            <a:r>
              <a:rPr lang="pt-BR" sz="1400" dirty="0" smtClean="0"/>
              <a:t>?</a:t>
            </a:r>
            <a:r>
              <a:rPr lang="pt-BR" sz="1400" dirty="0" err="1" smtClean="0"/>
              <a:t>codlegi</a:t>
            </a:r>
            <a:r>
              <a:rPr lang="pt-BR" sz="1400" dirty="0" smtClean="0"/>
              <a:t>=316&gt;. Acesso em: 28 ago. </a:t>
            </a:r>
            <a:r>
              <a:rPr lang="pt-BR" sz="1400" dirty="0" smtClean="0"/>
              <a:t>2012</a:t>
            </a:r>
            <a:r>
              <a:rPr lang="pt-BR" sz="1400" dirty="0" smtClean="0"/>
              <a:t>.</a:t>
            </a:r>
            <a:endParaRPr lang="pt-BR" sz="1400" dirty="0" smtClean="0"/>
          </a:p>
          <a:p>
            <a:pPr algn="just"/>
            <a:r>
              <a:rPr lang="pt-BR" sz="1400" dirty="0" smtClean="0"/>
              <a:t>INSTITUTO NACIONAL DE PROCESSAMENTO DE EMBALAGENS VAZIAS (INPEV). Responsabilidades.  Disponível em: &lt;http://www.INPEV.org.br/institucional/INPEV/INPEV.asp&gt;. Acesso em: 23 out. </a:t>
            </a:r>
            <a:r>
              <a:rPr lang="pt-BR" sz="1400" dirty="0" smtClean="0"/>
              <a:t>2012</a:t>
            </a:r>
            <a:r>
              <a:rPr lang="pt-BR" sz="1400" dirty="0" smtClean="0"/>
              <a:t>.</a:t>
            </a:r>
            <a:endParaRPr lang="pt-BR" sz="1400" dirty="0" smtClean="0"/>
          </a:p>
          <a:p>
            <a:pPr algn="just"/>
            <a:r>
              <a:rPr lang="pt-BR" sz="1400" dirty="0" smtClean="0"/>
              <a:t>MACÊDO, Jorge Antonio B. de. Introdução a química ambiental: química &amp; meio ambiente &amp; sociedade. Juiz de Fora: Ed. do Autor, 2002. </a:t>
            </a:r>
            <a:r>
              <a:rPr lang="pt-BR" sz="1400" dirty="0" smtClean="0"/>
              <a:t>ix, 487 p</a:t>
            </a:r>
            <a:r>
              <a:rPr lang="pt-BR" sz="1400" dirty="0" smtClean="0"/>
              <a:t>.</a:t>
            </a:r>
            <a:endParaRPr lang="pt-BR" sz="1400" dirty="0" smtClean="0"/>
          </a:p>
          <a:p>
            <a:pPr algn="just"/>
            <a:r>
              <a:rPr lang="pt-BR" sz="1400" dirty="0" smtClean="0"/>
              <a:t>RÜEGG, Elza Flores,</a:t>
            </a:r>
            <a:r>
              <a:rPr lang="pt-BR" sz="1400" dirty="0" err="1" smtClean="0"/>
              <a:t>et</a:t>
            </a:r>
            <a:r>
              <a:rPr lang="pt-BR" sz="1400" dirty="0" smtClean="0"/>
              <a:t> al. O impacto dos agrotóxicos sobre o ambiente, a saúde e a sociedade. São Paulo: ICONE, 1986. </a:t>
            </a:r>
            <a:r>
              <a:rPr lang="pt-BR" sz="1400" dirty="0" smtClean="0"/>
              <a:t>94 p</a:t>
            </a:r>
            <a:r>
              <a:rPr lang="pt-BR" sz="1400" dirty="0" smtClean="0"/>
              <a:t>.</a:t>
            </a:r>
            <a:endParaRPr lang="pt-BR" sz="1400" dirty="0" smtClean="0"/>
          </a:p>
          <a:p>
            <a:pPr algn="just"/>
            <a:r>
              <a:rPr lang="pt-BR" sz="1400" dirty="0" smtClean="0"/>
              <a:t>SILVA, Célia Maria </a:t>
            </a:r>
            <a:r>
              <a:rPr lang="pt-BR" sz="1400" dirty="0" err="1" smtClean="0"/>
              <a:t>Maganhotto</a:t>
            </a:r>
            <a:r>
              <a:rPr lang="pt-BR" sz="1400" dirty="0" smtClean="0"/>
              <a:t> de Souza; FAY, Elisabeth </a:t>
            </a:r>
            <a:r>
              <a:rPr lang="pt-BR" sz="1400" dirty="0" err="1" smtClean="0"/>
              <a:t>Francisconi</a:t>
            </a:r>
            <a:r>
              <a:rPr lang="pt-BR" sz="1400" dirty="0" smtClean="0"/>
              <a:t> (Ed.). Agrotóxicos e ambiente. Brasília: Embrapa Informação Tecnológica, 2004. </a:t>
            </a:r>
            <a:r>
              <a:rPr lang="pt-BR" sz="1400" dirty="0" smtClean="0"/>
              <a:t>400 p</a:t>
            </a:r>
            <a:r>
              <a:rPr lang="pt-BR" sz="1400" dirty="0" smtClean="0"/>
              <a:t>.</a:t>
            </a:r>
            <a:endParaRPr lang="pt-BR" sz="1400" dirty="0" smtClean="0"/>
          </a:p>
          <a:p>
            <a:pPr algn="just"/>
            <a:r>
              <a:rPr lang="pt-BR" sz="1400" dirty="0" smtClean="0"/>
              <a:t>VERAS, Eduardo Carlos Siqueira. Destino das embalagens de agrotóxicos e seu impacto à saúde do trabalhador rural na comunidade agrícola de </a:t>
            </a:r>
            <a:r>
              <a:rPr lang="pt-BR" sz="1400" dirty="0" err="1" smtClean="0"/>
              <a:t>Camocim</a:t>
            </a:r>
            <a:r>
              <a:rPr lang="pt-BR" sz="1400" dirty="0" smtClean="0"/>
              <a:t> de São Félix. </a:t>
            </a:r>
            <a:r>
              <a:rPr lang="pt-BR" sz="1400" dirty="0" smtClean="0"/>
              <a:t>Pernambuco, 2004</a:t>
            </a:r>
            <a:r>
              <a:rPr lang="pt-BR" sz="1400" dirty="0" smtClean="0"/>
              <a:t>.</a:t>
            </a:r>
            <a:endParaRPr lang="pt-BR" sz="1400" dirty="0" smtClean="0"/>
          </a:p>
          <a:p>
            <a:pPr algn="just"/>
            <a:endParaRPr lang="pt-BR" sz="1400" dirty="0"/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1547664" y="188640"/>
            <a:ext cx="6048672" cy="792088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pt-BR" dirty="0" smtClean="0"/>
              <a:t>REFERÊNCIAS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010653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5000" b="1" dirty="0" smtClean="0"/>
              <a:t>Obrigada!</a:t>
            </a:r>
          </a:p>
          <a:p>
            <a:pPr marL="0" indent="0" algn="ctr">
              <a:buNone/>
            </a:pPr>
            <a:endParaRPr lang="pt-BR" sz="5000" b="1" dirty="0" smtClean="0"/>
          </a:p>
          <a:p>
            <a:pPr marL="0" indent="0" algn="ctr">
              <a:buNone/>
            </a:pPr>
            <a:r>
              <a:rPr lang="pt-BR" sz="5000" b="1" dirty="0" smtClean="0"/>
              <a:t>alineg.ambiental@gmail.com</a:t>
            </a:r>
            <a:endParaRPr lang="pt-BR" sz="5000" b="1" dirty="0"/>
          </a:p>
        </p:txBody>
      </p:sp>
    </p:spTree>
    <p:extLst>
      <p:ext uri="{BB962C8B-B14F-4D97-AF65-F5344CB8AC3E}">
        <p14:creationId xmlns:p14="http://schemas.microsoft.com/office/powerpoint/2010/main" xmlns="" val="2093595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2482</TotalTime>
  <Words>1016</Words>
  <Application>Microsoft Office PowerPoint</Application>
  <PresentationFormat>Apresentação na tela (4:3)</PresentationFormat>
  <Paragraphs>252</Paragraphs>
  <Slides>30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30</vt:i4>
      </vt:variant>
    </vt:vector>
  </HeadingPairs>
  <TitlesOfParts>
    <vt:vector size="31" baseType="lpstr">
      <vt:lpstr>Tema do Office</vt:lpstr>
      <vt:lpstr>MAPEAMENTO DO SISTEMA DE LOGÍSTICA REVERSA DAS EMBALAGENS DE AGROTÓXICOS UTILIZADAS NO MUNICÍPIO DE CAMBORIÚ - SC</vt:lpstr>
      <vt:lpstr>INTRODUÇÃO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REFERÊNCIAS</vt:lpstr>
      <vt:lpstr>Slide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ELABORAÇÃO DE UM PLANO DE AÇÃO BASEADO EM UM DIAGNÓSTICO DA LOGÍSTICA REVERSA DE EMBALAGENS DE AGROTÓXICOS EM PROPRIEDADES RURAIS DO MUNICÍPIO DE CAMBORIÚ - SC</dc:title>
  <dc:creator>Aline</dc:creator>
  <cp:lastModifiedBy>Cliente</cp:lastModifiedBy>
  <cp:revision>173</cp:revision>
  <dcterms:created xsi:type="dcterms:W3CDTF">2013-06-20T11:43:48Z</dcterms:created>
  <dcterms:modified xsi:type="dcterms:W3CDTF">2014-05-20T11:47:57Z</dcterms:modified>
</cp:coreProperties>
</file>