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68" r:id="rId5"/>
    <p:sldId id="266" r:id="rId6"/>
    <p:sldId id="270" r:id="rId7"/>
    <p:sldId id="264" r:id="rId8"/>
    <p:sldId id="259" r:id="rId9"/>
    <p:sldId id="258" r:id="rId10"/>
    <p:sldId id="260" r:id="rId11"/>
    <p:sldId id="261" r:id="rId12"/>
    <p:sldId id="262" r:id="rId13"/>
    <p:sldId id="263" r:id="rId14"/>
    <p:sldId id="269" r:id="rId15"/>
    <p:sldId id="271" r:id="rId16"/>
    <p:sldId id="265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2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444" y="54"/>
      </p:cViewPr>
      <p:guideLst>
        <p:guide orient="horz" pos="2137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53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677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571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0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167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406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579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0964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9991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166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275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6DF6-1847-4D77-A93F-B30D3E816688}" type="datetimeFigureOut">
              <a:rPr lang="pt-BR" smtClean="0"/>
              <a:t>20/05/2014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F5FAC-3BF2-4844-8BF1-7D92986F6B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418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lithiuminvestingnews.com/1727/lithium-prices/" TargetMode="External"/><Relationship Id="rId5" Type="http://schemas.openxmlformats.org/officeDocument/2006/relationships/hyperlink" Target="http://www.metalprices.com/" TargetMode="Externa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14.jpe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3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42214" y="2519506"/>
            <a:ext cx="8222961" cy="2387600"/>
          </a:xfrm>
        </p:spPr>
        <p:txBody>
          <a:bodyPr>
            <a:noAutofit/>
          </a:bodyPr>
          <a:lstStyle/>
          <a:p>
            <a:r>
              <a:rPr lang="pt-BR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 </a:t>
            </a:r>
            <a:r>
              <a:rPr lang="pt-BR" sz="3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1010</a:t>
            </a:r>
            <a:br>
              <a:rPr lang="pt-BR" sz="3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BATERIAS </a:t>
            </a:r>
            <a:r>
              <a:rPr lang="pt-BR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ÍONS DE LÍTIO: AVALIAÇÃO DO ÁCIDO DL-MÁLICO COMO LIXIVIANTE ALTERNATIVO DE METAIS E CARACTERIZAÇÃO DAS CARCAÇAS METÁLICAS</a:t>
            </a:r>
            <a:br>
              <a:rPr lang="pt-BR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80147" y="4796640"/>
            <a:ext cx="6383702" cy="772254"/>
          </a:xfrm>
        </p:spPr>
        <p:txBody>
          <a:bodyPr/>
          <a:lstStyle/>
          <a:p>
            <a:r>
              <a:rPr lang="pt-BR" dirty="0" smtClean="0">
                <a:latin typeface="Arial Narrow" panose="020B0606020202030204" pitchFamily="34" charset="0"/>
              </a:rPr>
              <a:t>Ana Javorsky da Costa; Letícia </a:t>
            </a:r>
            <a:r>
              <a:rPr lang="pt-BR" dirty="0" err="1" smtClean="0">
                <a:latin typeface="Arial Narrow" panose="020B0606020202030204" pitchFamily="34" charset="0"/>
              </a:rPr>
              <a:t>Capalonga</a:t>
            </a:r>
            <a:r>
              <a:rPr lang="pt-BR" dirty="0" smtClean="0">
                <a:latin typeface="Arial Narrow" panose="020B0606020202030204" pitchFamily="34" charset="0"/>
              </a:rPr>
              <a:t> </a:t>
            </a:r>
            <a:r>
              <a:rPr lang="pt-BR" dirty="0" err="1" smtClean="0">
                <a:latin typeface="Arial Narrow" panose="020B0606020202030204" pitchFamily="34" charset="0"/>
              </a:rPr>
              <a:t>Pittol</a:t>
            </a:r>
            <a:r>
              <a:rPr lang="pt-BR" dirty="0" smtClean="0">
                <a:latin typeface="Arial Narrow" panose="020B0606020202030204" pitchFamily="34" charset="0"/>
              </a:rPr>
              <a:t>, Andrea Moura Bernardes</a:t>
            </a:r>
            <a:endParaRPr lang="pt-BR" dirty="0">
              <a:latin typeface="Arial Narrow" panose="020B060602020203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Imagem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147" y="6023549"/>
            <a:ext cx="1547683" cy="70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ufrgs.br/ppge3m/images/logoppge3m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791" y="5918827"/>
            <a:ext cx="3048000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830" y="5764696"/>
            <a:ext cx="1422677" cy="10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901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038" y="1803837"/>
            <a:ext cx="2834543" cy="1417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1109"/>
            <a:ext cx="4945450" cy="3181403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917343" y="2144344"/>
            <a:ext cx="3974727" cy="3847207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 smtClean="0"/>
              <a:t>2005</a:t>
            </a:r>
            <a:r>
              <a:rPr lang="pt-BR" sz="1400" b="1" dirty="0" smtClean="0"/>
              <a:t>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pt-BR" sz="1400" dirty="0" smtClean="0"/>
              <a:t> 2,14 bilhões de telefones  celulares no mundo;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pt-BR" sz="1400" dirty="0" smtClean="0"/>
              <a:t>No Brasil, um terço da população possuía telefone celular (cerca de 80 milhões de aparelhos).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 smtClean="0"/>
              <a:t>2007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pt-BR" sz="1400" dirty="0" smtClean="0"/>
              <a:t>De acordo com a ANATEL, 100 milhões de telefones celulares, representando 50% da população brasileira. </a:t>
            </a:r>
            <a:endParaRPr lang="pt-B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 smtClean="0"/>
              <a:t>2013</a:t>
            </a:r>
            <a:r>
              <a:rPr lang="pt-BR" sz="1400" dirty="0" smtClean="0"/>
              <a:t>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pt-BR" sz="1400" dirty="0" smtClean="0"/>
              <a:t>ANATEL indica </a:t>
            </a:r>
            <a:r>
              <a:rPr lang="pt-BR" sz="1400" dirty="0"/>
              <a:t>que o  </a:t>
            </a:r>
            <a:r>
              <a:rPr lang="pt-BR" sz="1400" dirty="0" smtClean="0"/>
              <a:t>Brasil terminou Set/13 </a:t>
            </a:r>
            <a:r>
              <a:rPr lang="pt-BR" sz="1400" dirty="0"/>
              <a:t>com 268,3 milhões </a:t>
            </a:r>
            <a:r>
              <a:rPr lang="pt-BR" sz="1400" dirty="0" smtClean="0"/>
              <a:t>de celulares, aumento </a:t>
            </a:r>
            <a:r>
              <a:rPr lang="pt-BR" sz="1400" dirty="0"/>
              <a:t>de 25% no </a:t>
            </a:r>
            <a:r>
              <a:rPr lang="pt-BR" sz="1400" dirty="0" smtClean="0"/>
              <a:t>total </a:t>
            </a:r>
            <a:r>
              <a:rPr lang="pt-BR" sz="1400" dirty="0"/>
              <a:t>de </a:t>
            </a:r>
            <a:r>
              <a:rPr lang="pt-BR" sz="1400" dirty="0" smtClean="0"/>
              <a:t>conexões em </a:t>
            </a:r>
            <a:r>
              <a:rPr lang="pt-BR" sz="1400" dirty="0"/>
              <a:t>apenas três </a:t>
            </a:r>
            <a:r>
              <a:rPr lang="pt-BR" sz="1400" dirty="0" smtClean="0"/>
              <a:t>anos.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56302" y="1236748"/>
            <a:ext cx="1349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/>
              <a:t>Introdução</a:t>
            </a:r>
            <a:endParaRPr lang="pt-BR" sz="2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861760" y="1531540"/>
            <a:ext cx="2085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Contexto Atual</a:t>
            </a:r>
            <a:endParaRPr lang="pt-BR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m 7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4025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4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542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37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456302" y="1154695"/>
            <a:ext cx="1349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/>
              <a:t>Introdução</a:t>
            </a:r>
            <a:endParaRPr lang="pt-BR" sz="20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976" y="3415942"/>
            <a:ext cx="4037720" cy="30247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96" y="1721263"/>
            <a:ext cx="2401908" cy="16363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7" name="CaixaDeTexto 36"/>
          <p:cNvSpPr txBox="1"/>
          <p:nvPr/>
        </p:nvSpPr>
        <p:spPr>
          <a:xfrm>
            <a:off x="456302" y="1949950"/>
            <a:ext cx="533088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 smtClean="0"/>
              <a:t>Materiais catódicos:</a:t>
            </a:r>
            <a:r>
              <a:rPr lang="pt-BR" sz="1600" dirty="0" smtClean="0"/>
              <a:t> LiCoO</a:t>
            </a:r>
            <a:r>
              <a:rPr lang="pt-BR" sz="1600" baseline="-25000" dirty="0" smtClean="0"/>
              <a:t>2</a:t>
            </a:r>
            <a:r>
              <a:rPr lang="pt-BR" sz="1600" dirty="0"/>
              <a:t>, LiMn2O</a:t>
            </a:r>
            <a:r>
              <a:rPr lang="pt-BR" sz="1600" baseline="-25000" dirty="0"/>
              <a:t>4</a:t>
            </a:r>
            <a:r>
              <a:rPr lang="pt-BR" sz="1600" dirty="0"/>
              <a:t>, </a:t>
            </a:r>
            <a:r>
              <a:rPr lang="pt-BR" sz="1600" dirty="0" smtClean="0"/>
              <a:t>LiNiO</a:t>
            </a:r>
            <a:r>
              <a:rPr lang="pt-BR" sz="1600" baseline="-25000" dirty="0" smtClean="0"/>
              <a:t>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/>
              <a:t>5-7</a:t>
            </a:r>
            <a:r>
              <a:rPr lang="pt-BR" sz="1600" dirty="0"/>
              <a:t>% Li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/>
              <a:t>5-20% </a:t>
            </a:r>
            <a:r>
              <a:rPr lang="pt-BR" sz="1600" dirty="0" err="1"/>
              <a:t>Co</a:t>
            </a:r>
            <a:endParaRPr lang="pt-B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/>
              <a:t>13% Cu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/>
              <a:t>10% </a:t>
            </a:r>
            <a:r>
              <a:rPr lang="pt-BR" sz="1600" dirty="0" smtClean="0"/>
              <a:t>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Preço do LiCO</a:t>
            </a:r>
            <a:r>
              <a:rPr lang="pt-BR" sz="1600" baseline="-25000" dirty="0"/>
              <a:t>3</a:t>
            </a:r>
            <a:r>
              <a:rPr lang="pt-BR" sz="1600" dirty="0"/>
              <a:t> triplicou </a:t>
            </a:r>
            <a:r>
              <a:rPr lang="pt-BR" sz="1600" dirty="0" smtClean="0"/>
              <a:t>nos últimos </a:t>
            </a:r>
            <a:r>
              <a:rPr lang="pt-BR" sz="1600" dirty="0"/>
              <a:t>anos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Previsão de que a demanda dobre até o final desta década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Mercado associado ao avanço e penetração  no mercado.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610413" y="4405303"/>
            <a:ext cx="2078452" cy="1169551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Lítio</a:t>
            </a:r>
            <a:r>
              <a:rPr lang="en-I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sz="1400" dirty="0">
                <a:latin typeface="Arial" panose="020B0604020202020204" pitchFamily="34" charset="0"/>
                <a:cs typeface="Arial" panose="020B0604020202020204" pitchFamily="34" charset="0"/>
              </a:rPr>
              <a:t>= R$ </a:t>
            </a:r>
            <a:r>
              <a:rPr lang="en-I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130/kg</a:t>
            </a:r>
          </a:p>
          <a:p>
            <a:pPr>
              <a:buFont typeface="Arial" pitchFamily="34" charset="0"/>
              <a:buChar char="•"/>
            </a:pPr>
            <a:r>
              <a:rPr lang="en-I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Cobalto</a:t>
            </a:r>
            <a:r>
              <a:rPr lang="en-I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IE" sz="1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I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$ 67,5/kg </a:t>
            </a:r>
          </a:p>
          <a:p>
            <a:pPr>
              <a:buFont typeface="Arial" pitchFamily="34" charset="0"/>
              <a:buChar char="•"/>
            </a:pPr>
            <a:r>
              <a:rPr lang="en-I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Cobre</a:t>
            </a:r>
            <a:r>
              <a:rPr lang="en-I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IE" sz="1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I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$ 15,3/kg </a:t>
            </a:r>
          </a:p>
          <a:p>
            <a:pPr>
              <a:buFont typeface="Arial" pitchFamily="34" charset="0"/>
              <a:buChar char="•"/>
            </a:pPr>
            <a:r>
              <a:rPr lang="en-I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Manganês</a:t>
            </a:r>
            <a:r>
              <a:rPr lang="en-I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sz="1400" dirty="0">
                <a:latin typeface="Arial" panose="020B0604020202020204" pitchFamily="34" charset="0"/>
                <a:cs typeface="Arial" panose="020B0604020202020204" pitchFamily="34" charset="0"/>
              </a:rPr>
              <a:t>= R$ 6/kg</a:t>
            </a:r>
            <a:endParaRPr lang="en-I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I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Aluminio</a:t>
            </a:r>
            <a:r>
              <a:rPr lang="en-I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IE" sz="1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I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$ 3,8/kg </a:t>
            </a:r>
          </a:p>
        </p:txBody>
      </p:sp>
      <p:sp>
        <p:nvSpPr>
          <p:cNvPr id="2" name="Retângulo 1"/>
          <p:cNvSpPr/>
          <p:nvPr/>
        </p:nvSpPr>
        <p:spPr>
          <a:xfrm>
            <a:off x="2557275" y="375138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297814" y="5779637"/>
            <a:ext cx="2703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/>
              <a:t>Disponível em: Metal </a:t>
            </a:r>
            <a:r>
              <a:rPr lang="pt-BR" sz="1600" dirty="0" err="1" smtClean="0"/>
              <a:t>Prices</a:t>
            </a:r>
            <a:r>
              <a:rPr lang="pt-BR" sz="1600" dirty="0"/>
              <a:t> </a:t>
            </a:r>
            <a:r>
              <a:rPr lang="pt-BR" sz="1600" dirty="0">
                <a:hlinkClick r:id="rId5"/>
              </a:rPr>
              <a:t>http://www.metalprices.com</a:t>
            </a:r>
            <a:r>
              <a:rPr lang="pt-BR" sz="1600" dirty="0" smtClean="0">
                <a:hlinkClick r:id="rId5"/>
              </a:rPr>
              <a:t>/</a:t>
            </a:r>
            <a:r>
              <a:rPr lang="pt-BR" sz="1600" dirty="0" smtClean="0"/>
              <a:t> </a:t>
            </a:r>
            <a:endParaRPr lang="pt-BR" sz="1600" dirty="0"/>
          </a:p>
        </p:txBody>
      </p:sp>
      <p:sp>
        <p:nvSpPr>
          <p:cNvPr id="5" name="Retângulo 4"/>
          <p:cNvSpPr/>
          <p:nvPr/>
        </p:nvSpPr>
        <p:spPr>
          <a:xfrm>
            <a:off x="896273" y="6490597"/>
            <a:ext cx="6210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dirty="0" err="1" smtClean="0"/>
              <a:t>Fonte</a:t>
            </a:r>
            <a:r>
              <a:rPr lang="en-IE" sz="1400" dirty="0" smtClean="0"/>
              <a:t>: </a:t>
            </a:r>
            <a:r>
              <a:rPr lang="en-IE" sz="1400" dirty="0">
                <a:hlinkClick r:id="rId6"/>
              </a:rPr>
              <a:t>http://lithiuminvestingnews.com/1727/lithium-prices</a:t>
            </a:r>
            <a:endParaRPr lang="pt-BR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276745" y="1545112"/>
            <a:ext cx="2724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Baterias de Íons de Lítio</a:t>
            </a:r>
            <a:endParaRPr lang="pt-BR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Imagem 7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agem 4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24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7" y="1728236"/>
            <a:ext cx="9106193" cy="4019009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588216" y="5879182"/>
            <a:ext cx="1781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(Li  </a:t>
            </a:r>
            <a:r>
              <a:rPr lang="pt-BR" dirty="0" err="1" smtClean="0"/>
              <a:t>Li</a:t>
            </a:r>
            <a:r>
              <a:rPr lang="pt-BR" dirty="0" smtClean="0"/>
              <a:t> et al, 2010)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56302" y="1154695"/>
            <a:ext cx="1349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/>
              <a:t>Introdução</a:t>
            </a:r>
            <a:endParaRPr lang="pt-BR" sz="2000" b="1" dirty="0"/>
          </a:p>
        </p:txBody>
      </p:sp>
      <p:pic>
        <p:nvPicPr>
          <p:cNvPr id="13" name="Imagem 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2504049" y="2433711"/>
            <a:ext cx="436099" cy="3235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514576" y="4049148"/>
            <a:ext cx="436099" cy="3235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3472376" y="5104226"/>
            <a:ext cx="436099" cy="3235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721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8" name="Grupo 7"/>
          <p:cNvGrpSpPr/>
          <p:nvPr/>
        </p:nvGrpSpPr>
        <p:grpSpPr>
          <a:xfrm>
            <a:off x="456302" y="1890097"/>
            <a:ext cx="4198551" cy="3990761"/>
            <a:chOff x="4704490" y="1993489"/>
            <a:chExt cx="4198551" cy="3990761"/>
          </a:xfrm>
        </p:grpSpPr>
        <p:grpSp>
          <p:nvGrpSpPr>
            <p:cNvPr id="2" name="Grupo 1"/>
            <p:cNvGrpSpPr/>
            <p:nvPr/>
          </p:nvGrpSpPr>
          <p:grpSpPr>
            <a:xfrm>
              <a:off x="4704490" y="2388957"/>
              <a:ext cx="4198551" cy="2647474"/>
              <a:chOff x="4704490" y="2388957"/>
              <a:chExt cx="4198551" cy="2647474"/>
            </a:xfrm>
          </p:grpSpPr>
          <p:pic>
            <p:nvPicPr>
              <p:cNvPr id="32" name="Imagem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704490" y="3987014"/>
                <a:ext cx="1982275" cy="10494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Imagem 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956026" y="3875460"/>
                <a:ext cx="1947015" cy="1030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Imagem 5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685804" y="2388957"/>
                <a:ext cx="2001921" cy="20018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" name="CaixaDeTexto 2"/>
            <p:cNvSpPr txBox="1"/>
            <p:nvPr/>
          </p:nvSpPr>
          <p:spPr>
            <a:xfrm>
              <a:off x="5640043" y="1993489"/>
              <a:ext cx="19130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0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Ácido DL-Málico</a:t>
              </a:r>
              <a:endParaRPr lang="pt-B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4863153" y="5337919"/>
              <a:ext cx="40328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/>
                <a:t>Figura 3: Estruturas do </a:t>
              </a:r>
              <a:r>
                <a:rPr lang="pt-BR" dirty="0"/>
                <a:t>(a) </a:t>
              </a:r>
              <a:r>
                <a:rPr lang="pt-BR" dirty="0" smtClean="0"/>
                <a:t>ácido l-málico e (b) d-málico. </a:t>
              </a:r>
              <a:endParaRPr lang="pt-BR" dirty="0"/>
            </a:p>
          </p:txBody>
        </p:sp>
      </p:grpSp>
      <p:sp>
        <p:nvSpPr>
          <p:cNvPr id="12" name="CaixaDeTexto 11"/>
          <p:cNvSpPr txBox="1"/>
          <p:nvPr/>
        </p:nvSpPr>
        <p:spPr>
          <a:xfrm>
            <a:off x="3440023" y="2156450"/>
            <a:ext cx="60563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Composto orgânico - </a:t>
            </a:r>
            <a:r>
              <a:rPr lang="pt-BR" b="1" dirty="0" smtClean="0"/>
              <a:t>C</a:t>
            </a:r>
            <a:r>
              <a:rPr lang="pt-BR" b="1" baseline="-25000" dirty="0" smtClean="0"/>
              <a:t>4</a:t>
            </a:r>
            <a:r>
              <a:rPr lang="pt-BR" b="1" dirty="0" smtClean="0"/>
              <a:t>H</a:t>
            </a:r>
            <a:r>
              <a:rPr lang="pt-BR" b="1" baseline="-25000" dirty="0" smtClean="0"/>
              <a:t>6</a:t>
            </a:r>
            <a:r>
              <a:rPr lang="pt-BR" b="1" dirty="0" smtClean="0"/>
              <a:t>O</a:t>
            </a:r>
            <a:r>
              <a:rPr lang="pt-BR" b="1" baseline="-25000" dirty="0" smtClean="0"/>
              <a:t>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Massa Molar </a:t>
            </a:r>
            <a:r>
              <a:rPr lang="pt-BR" b="1" dirty="0" smtClean="0"/>
              <a:t>= </a:t>
            </a:r>
            <a:r>
              <a:rPr lang="pt-BR" dirty="0"/>
              <a:t>134.09 g mol</a:t>
            </a:r>
            <a:r>
              <a:rPr lang="pt-BR" baseline="30000" dirty="0"/>
              <a:t>−1</a:t>
            </a:r>
            <a:endParaRPr lang="pt-B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</a:t>
            </a:r>
            <a:r>
              <a:rPr lang="pt-BR" dirty="0" smtClean="0"/>
              <a:t>ndústria alimentícia: </a:t>
            </a:r>
            <a:r>
              <a:rPr lang="pt-BR" dirty="0"/>
              <a:t>Acidulante, aromatizante </a:t>
            </a:r>
            <a:r>
              <a:rPr lang="pt-BR" dirty="0" smtClean="0"/>
              <a:t>e estabilizante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Indústria farmacêutica: higienização </a:t>
            </a:r>
            <a:r>
              <a:rPr lang="pt-BR" dirty="0"/>
              <a:t>e regeneração de ferimentos e queimaduras.</a:t>
            </a:r>
            <a:endParaRPr lang="pt-BR" dirty="0" smtClean="0"/>
          </a:p>
        </p:txBody>
      </p:sp>
      <p:sp>
        <p:nvSpPr>
          <p:cNvPr id="16" name="CaixaDeTexto 15"/>
          <p:cNvSpPr txBox="1"/>
          <p:nvPr/>
        </p:nvSpPr>
        <p:spPr>
          <a:xfrm>
            <a:off x="4849723" y="4009709"/>
            <a:ext cx="45788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Biodegradável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Dissolve-se em água facilmente em comparação aos outros ácidos (H</a:t>
            </a:r>
            <a:r>
              <a:rPr lang="pt-BR" baseline="-25000" dirty="0" smtClean="0"/>
              <a:t>2</a:t>
            </a:r>
            <a:r>
              <a:rPr lang="pt-BR" dirty="0" smtClean="0"/>
              <a:t>SO</a:t>
            </a:r>
            <a:r>
              <a:rPr lang="pt-BR" baseline="-25000" dirty="0" smtClean="0"/>
              <a:t>4</a:t>
            </a:r>
            <a:r>
              <a:rPr lang="pt-BR" dirty="0" smtClean="0"/>
              <a:t>, HNO</a:t>
            </a:r>
            <a:r>
              <a:rPr lang="pt-BR" baseline="-25000" dirty="0" smtClean="0"/>
              <a:t>3</a:t>
            </a:r>
            <a:r>
              <a:rPr lang="pt-BR" dirty="0" smtClean="0"/>
              <a:t>, </a:t>
            </a:r>
            <a:r>
              <a:rPr lang="pt-BR" dirty="0" err="1" smtClean="0"/>
              <a:t>HCl</a:t>
            </a:r>
            <a:r>
              <a:rPr lang="pt-BR" dirty="0" smtClean="0"/>
              <a:t>) em condições aeróbicas e anaeróbicas.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456302" y="1154695"/>
            <a:ext cx="1349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/>
              <a:t>Introdução</a:t>
            </a:r>
            <a:endParaRPr lang="pt-BR" sz="2000" b="1" dirty="0"/>
          </a:p>
        </p:txBody>
      </p:sp>
      <p:pic>
        <p:nvPicPr>
          <p:cNvPr id="19" name="Imagem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m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381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" name="CaixaDeTexto 17"/>
          <p:cNvSpPr txBox="1"/>
          <p:nvPr/>
        </p:nvSpPr>
        <p:spPr>
          <a:xfrm>
            <a:off x="441974" y="1765782"/>
            <a:ext cx="18083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/>
              <a:t>Objetivos</a:t>
            </a:r>
            <a:endParaRPr lang="pt-BR" sz="3200" b="1" dirty="0"/>
          </a:p>
        </p:txBody>
      </p:sp>
      <p:pic>
        <p:nvPicPr>
          <p:cNvPr id="19" name="Imagem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m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56302" y="2467472"/>
            <a:ext cx="86651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/>
              <a:t>Avaliar a ação do ácido dl-málico como lixiviante dos metais presentes no interior da BIL, principalmente </a:t>
            </a:r>
            <a:r>
              <a:rPr lang="pt-BR" sz="2400" dirty="0" err="1" smtClean="0"/>
              <a:t>Co</a:t>
            </a:r>
            <a:r>
              <a:rPr lang="pt-BR" sz="2400" dirty="0" smtClean="0"/>
              <a:t> e </a:t>
            </a:r>
            <a:r>
              <a:rPr lang="pt-BR" sz="2400" dirty="0" smtClean="0"/>
              <a:t>Li;</a:t>
            </a:r>
            <a:endParaRPr lang="pt-BR" sz="2400" dirty="0" smtClean="0"/>
          </a:p>
          <a:p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/>
              <a:t>Identificar os materiais utilizados como carcaças metálicas em diferentes marcas e modelos de baterias.</a:t>
            </a:r>
          </a:p>
          <a:p>
            <a:pPr marL="285750" indent="-285750">
              <a:buFontTx/>
              <a:buChar char="-"/>
            </a:pPr>
            <a:endParaRPr lang="pt-BR" sz="2400" dirty="0"/>
          </a:p>
          <a:p>
            <a:pPr marL="285750" indent="-285750">
              <a:buFontTx/>
              <a:buChar char="-"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98767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0" name="Grupo 34"/>
          <p:cNvGrpSpPr>
            <a:grpSpLocks/>
          </p:cNvGrpSpPr>
          <p:nvPr/>
        </p:nvGrpSpPr>
        <p:grpSpPr bwMode="auto">
          <a:xfrm>
            <a:off x="272612" y="2183155"/>
            <a:ext cx="5756495" cy="3789882"/>
            <a:chOff x="1095015" y="31916651"/>
            <a:chExt cx="15472605" cy="9099085"/>
          </a:xfrm>
        </p:grpSpPr>
        <p:sp>
          <p:nvSpPr>
            <p:cNvPr id="11" name="CaixaDeTexto 37"/>
            <p:cNvSpPr txBox="1">
              <a:spLocks noChangeArrowheads="1"/>
            </p:cNvSpPr>
            <p:nvPr/>
          </p:nvSpPr>
          <p:spPr bwMode="auto">
            <a:xfrm>
              <a:off x="1095015" y="40143746"/>
              <a:ext cx="15472605" cy="871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pt-BR" sz="2800" dirty="0">
                <a:solidFill>
                  <a:schemeClr val="tx1"/>
                </a:solidFill>
              </a:endParaRPr>
            </a:p>
          </p:txBody>
        </p:sp>
        <p:grpSp>
          <p:nvGrpSpPr>
            <p:cNvPr id="14" name="Grupo 3079"/>
            <p:cNvGrpSpPr>
              <a:grpSpLocks/>
            </p:cNvGrpSpPr>
            <p:nvPr/>
          </p:nvGrpSpPr>
          <p:grpSpPr bwMode="auto">
            <a:xfrm>
              <a:off x="2647966" y="31916651"/>
              <a:ext cx="10963200" cy="7911089"/>
              <a:chOff x="992450" y="28937611"/>
              <a:chExt cx="12762732" cy="9217932"/>
            </a:xfrm>
          </p:grpSpPr>
          <p:pic>
            <p:nvPicPr>
              <p:cNvPr id="15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417" y="29051399"/>
                <a:ext cx="4176464" cy="35798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7145" y="35550674"/>
                <a:ext cx="3906029" cy="2604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Imagem 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6175" y="35044433"/>
                <a:ext cx="4709451" cy="3048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Imagem 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6749" y="28937611"/>
                <a:ext cx="3417495" cy="4417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Imagem 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2814" y="28945980"/>
                <a:ext cx="3312368" cy="4345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Seta para baixo 10"/>
              <p:cNvSpPr>
                <a:spLocks noChangeArrowheads="1"/>
              </p:cNvSpPr>
              <p:nvPr/>
            </p:nvSpPr>
            <p:spPr bwMode="auto">
              <a:xfrm>
                <a:off x="4319847" y="32827567"/>
                <a:ext cx="648930" cy="2616956"/>
              </a:xfrm>
              <a:prstGeom prst="downArrow">
                <a:avLst>
                  <a:gd name="adj1" fmla="val 50000"/>
                  <a:gd name="adj2" fmla="val 49998"/>
                </a:avLst>
              </a:prstGeom>
              <a:solidFill>
                <a:srgbClr val="00B8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/>
              </a:p>
            </p:txBody>
          </p:sp>
          <p:sp>
            <p:nvSpPr>
              <p:cNvPr id="21" name="Seta para baixo 16"/>
              <p:cNvSpPr>
                <a:spLocks noChangeArrowheads="1"/>
              </p:cNvSpPr>
              <p:nvPr/>
            </p:nvSpPr>
            <p:spPr bwMode="auto">
              <a:xfrm rot="-5400000">
                <a:off x="6753754" y="35826486"/>
                <a:ext cx="936104" cy="1817264"/>
              </a:xfrm>
              <a:prstGeom prst="downArrow">
                <a:avLst>
                  <a:gd name="adj1" fmla="val 50000"/>
                  <a:gd name="adj2" fmla="val 49998"/>
                </a:avLst>
              </a:prstGeom>
              <a:solidFill>
                <a:srgbClr val="00B8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/>
              </a:p>
            </p:txBody>
          </p:sp>
          <p:sp>
            <p:nvSpPr>
              <p:cNvPr id="22" name="Retângulo 19"/>
              <p:cNvSpPr>
                <a:spLocks noChangeArrowheads="1"/>
              </p:cNvSpPr>
              <p:nvPr/>
            </p:nvSpPr>
            <p:spPr bwMode="auto">
              <a:xfrm>
                <a:off x="12204242" y="35686213"/>
                <a:ext cx="875056" cy="1770488"/>
              </a:xfrm>
              <a:prstGeom prst="rect">
                <a:avLst/>
              </a:prstGeom>
              <a:noFill/>
              <a:ln w="762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/>
              </a:p>
            </p:txBody>
          </p:sp>
          <p:cxnSp>
            <p:nvCxnSpPr>
              <p:cNvPr id="23" name="Conector reto 21"/>
              <p:cNvCxnSpPr>
                <a:cxnSpLocks noChangeShapeType="1"/>
              </p:cNvCxnSpPr>
              <p:nvPr/>
            </p:nvCxnSpPr>
            <p:spPr bwMode="auto">
              <a:xfrm flipV="1">
                <a:off x="12641770" y="33779025"/>
                <a:ext cx="0" cy="1937554"/>
              </a:xfrm>
              <a:prstGeom prst="line">
                <a:avLst/>
              </a:prstGeom>
              <a:noFill/>
              <a:ln w="7620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Conector reto 23"/>
              <p:cNvCxnSpPr>
                <a:cxnSpLocks noChangeShapeType="1"/>
              </p:cNvCxnSpPr>
              <p:nvPr/>
            </p:nvCxnSpPr>
            <p:spPr bwMode="auto">
              <a:xfrm flipH="1" flipV="1">
                <a:off x="8043478" y="34120437"/>
                <a:ext cx="4554868" cy="48103"/>
              </a:xfrm>
              <a:prstGeom prst="line">
                <a:avLst/>
              </a:prstGeom>
              <a:noFill/>
              <a:ln w="7620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Conector de seta reta 25"/>
              <p:cNvCxnSpPr>
                <a:cxnSpLocks noChangeShapeType="1"/>
              </p:cNvCxnSpPr>
              <p:nvPr/>
            </p:nvCxnSpPr>
            <p:spPr bwMode="auto">
              <a:xfrm flipV="1">
                <a:off x="8055494" y="33116287"/>
                <a:ext cx="0" cy="659459"/>
              </a:xfrm>
              <a:prstGeom prst="straightConnector1">
                <a:avLst/>
              </a:prstGeom>
              <a:noFill/>
              <a:ln w="76200" algn="ctr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Conector de seta reta 28"/>
              <p:cNvCxnSpPr>
                <a:cxnSpLocks noChangeShapeType="1"/>
              </p:cNvCxnSpPr>
              <p:nvPr/>
            </p:nvCxnSpPr>
            <p:spPr bwMode="auto">
              <a:xfrm flipV="1">
                <a:off x="12637563" y="33224226"/>
                <a:ext cx="0" cy="607129"/>
              </a:xfrm>
              <a:prstGeom prst="straightConnector1">
                <a:avLst/>
              </a:prstGeom>
              <a:noFill/>
              <a:ln w="76200" algn="ctr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" name="Seta para baixo 40"/>
              <p:cNvSpPr>
                <a:spLocks noChangeArrowheads="1"/>
              </p:cNvSpPr>
              <p:nvPr/>
            </p:nvSpPr>
            <p:spPr bwMode="auto">
              <a:xfrm>
                <a:off x="2407145" y="32828622"/>
                <a:ext cx="560671" cy="1166414"/>
              </a:xfrm>
              <a:prstGeom prst="downArrow">
                <a:avLst>
                  <a:gd name="adj1" fmla="val 50000"/>
                  <a:gd name="adj2" fmla="val 49997"/>
                </a:avLst>
              </a:prstGeom>
              <a:solidFill>
                <a:srgbClr val="00B8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/>
              </a:p>
            </p:txBody>
          </p:sp>
          <p:sp>
            <p:nvSpPr>
              <p:cNvPr id="28" name="Retângulo 3077"/>
              <p:cNvSpPr>
                <a:spLocks noChangeArrowheads="1"/>
              </p:cNvSpPr>
              <p:nvPr/>
            </p:nvSpPr>
            <p:spPr bwMode="auto">
              <a:xfrm>
                <a:off x="992450" y="34220870"/>
                <a:ext cx="2795651" cy="1223652"/>
              </a:xfrm>
              <a:prstGeom prst="rect">
                <a:avLst/>
              </a:prstGeom>
              <a:solidFill>
                <a:srgbClr val="00B8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eaLnBrk="1" hangingPunct="1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sz="1400" b="1" dirty="0" err="1" smtClean="0">
                    <a:solidFill>
                      <a:schemeClr val="tx1"/>
                    </a:solidFill>
                  </a:rPr>
                  <a:t>Carcaças:EDS</a:t>
                </a:r>
                <a:endParaRPr lang="pt-BR" sz="14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9" name="CaixaDeTexto 8"/>
          <p:cNvSpPr txBox="1"/>
          <p:nvPr/>
        </p:nvSpPr>
        <p:spPr>
          <a:xfrm>
            <a:off x="456302" y="1443451"/>
            <a:ext cx="2092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Metodologia</a:t>
            </a:r>
            <a:endParaRPr lang="pt-BR" sz="2800" b="1" dirty="0"/>
          </a:p>
        </p:txBody>
      </p:sp>
      <p:pic>
        <p:nvPicPr>
          <p:cNvPr id="30" name="Imagem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7624" y="2327677"/>
            <a:ext cx="2356162" cy="3097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CaixaDeTexto 28"/>
          <p:cNvSpPr txBox="1"/>
          <p:nvPr/>
        </p:nvSpPr>
        <p:spPr>
          <a:xfrm>
            <a:off x="5229186" y="5637550"/>
            <a:ext cx="3169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Figura 2: Reator de lixiviação com refluxo</a:t>
            </a:r>
            <a:endParaRPr lang="pt-BR" sz="1400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1258765" y="5629530"/>
            <a:ext cx="2887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Figura 1: Procedimento Experimental</a:t>
            </a:r>
            <a:endParaRPr lang="pt-BR" sz="1400" dirty="0"/>
          </a:p>
        </p:txBody>
      </p:sp>
      <p:pic>
        <p:nvPicPr>
          <p:cNvPr id="32" name="Imagem 7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agem 4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CaixaDeTexto 33"/>
          <p:cNvSpPr txBox="1"/>
          <p:nvPr/>
        </p:nvSpPr>
        <p:spPr>
          <a:xfrm>
            <a:off x="3121454" y="6046221"/>
            <a:ext cx="205056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500 µm &lt; </a:t>
            </a:r>
            <a:r>
              <a:rPr lang="pt-BR" b="1" dirty="0" smtClean="0"/>
              <a:t>F1</a:t>
            </a:r>
            <a:r>
              <a:rPr lang="pt-BR" dirty="0" smtClean="0"/>
              <a:t> &lt; 1mm</a:t>
            </a:r>
          </a:p>
          <a:p>
            <a:pPr algn="ctr"/>
            <a:r>
              <a:rPr lang="pt-BR" b="1" dirty="0" smtClean="0"/>
              <a:t>F2 </a:t>
            </a:r>
            <a:r>
              <a:rPr lang="pt-BR" dirty="0" smtClean="0"/>
              <a:t>&lt; </a:t>
            </a:r>
            <a:r>
              <a:rPr lang="pt-BR" dirty="0"/>
              <a:t>500 µm</a:t>
            </a:r>
            <a:r>
              <a:rPr lang="pt-BR" dirty="0" smtClean="0"/>
              <a:t> </a:t>
            </a:r>
            <a:endParaRPr lang="pt-BR" dirty="0"/>
          </a:p>
        </p:txBody>
      </p:sp>
      <p:cxnSp>
        <p:nvCxnSpPr>
          <p:cNvPr id="35" name="Conector reto 21"/>
          <p:cNvCxnSpPr>
            <a:cxnSpLocks noChangeShapeType="1"/>
          </p:cNvCxnSpPr>
          <p:nvPr/>
        </p:nvCxnSpPr>
        <p:spPr bwMode="auto">
          <a:xfrm flipH="1" flipV="1">
            <a:off x="3115271" y="3887045"/>
            <a:ext cx="6183" cy="184678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4225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456302" y="1443451"/>
            <a:ext cx="2092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Metodologia</a:t>
            </a:r>
            <a:endParaRPr lang="pt-BR" sz="2800" b="1" dirty="0"/>
          </a:p>
        </p:txBody>
      </p:sp>
      <p:sp>
        <p:nvSpPr>
          <p:cNvPr id="2" name="CaixaDeTexto 1"/>
          <p:cNvSpPr txBox="1"/>
          <p:nvPr/>
        </p:nvSpPr>
        <p:spPr>
          <a:xfrm>
            <a:off x="478824" y="2231425"/>
            <a:ext cx="2825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u="sng" dirty="0" smtClean="0"/>
              <a:t>Parâmetros de Lixiviação</a:t>
            </a:r>
            <a:endParaRPr lang="pt-BR" sz="2000" b="1" u="sng" dirty="0"/>
          </a:p>
        </p:txBody>
      </p:sp>
      <p:pic>
        <p:nvPicPr>
          <p:cNvPr id="32" name="Imagem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624" y="2327677"/>
            <a:ext cx="2356162" cy="3097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CaixaDeTexto 32"/>
          <p:cNvSpPr txBox="1"/>
          <p:nvPr/>
        </p:nvSpPr>
        <p:spPr>
          <a:xfrm>
            <a:off x="5229186" y="5637550"/>
            <a:ext cx="3169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Figura 2: Reator de lixiviação com refluxo</a:t>
            </a:r>
            <a:endParaRPr lang="pt-BR" sz="1400" dirty="0"/>
          </a:p>
        </p:txBody>
      </p:sp>
      <p:sp>
        <p:nvSpPr>
          <p:cNvPr id="3" name="Retângulo 2"/>
          <p:cNvSpPr/>
          <p:nvPr/>
        </p:nvSpPr>
        <p:spPr>
          <a:xfrm>
            <a:off x="593558" y="2951747"/>
            <a:ext cx="1828800" cy="1663038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Água Régia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m = 5g	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S:L = 1:100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T = 70</a:t>
            </a:r>
            <a:r>
              <a:rPr lang="pt-BR" baseline="30000" dirty="0" smtClean="0">
                <a:solidFill>
                  <a:schemeClr val="tx1"/>
                </a:solidFill>
              </a:rPr>
              <a:t>o</a:t>
            </a:r>
            <a:r>
              <a:rPr lang="pt-BR" dirty="0" smtClean="0">
                <a:solidFill>
                  <a:schemeClr val="tx1"/>
                </a:solidFill>
              </a:rPr>
              <a:t>C</a:t>
            </a:r>
          </a:p>
          <a:p>
            <a:r>
              <a:rPr lang="pt-BR" dirty="0">
                <a:solidFill>
                  <a:schemeClr val="tx1"/>
                </a:solidFill>
              </a:rPr>
              <a:t>t</a:t>
            </a:r>
            <a:r>
              <a:rPr lang="pt-BR" dirty="0" smtClean="0">
                <a:solidFill>
                  <a:schemeClr val="tx1"/>
                </a:solidFill>
              </a:rPr>
              <a:t> = 2h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00182" y="481726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/>
              <a:t>(FERREIRA et  al.,  2009)</a:t>
            </a:r>
            <a:endParaRPr lang="pt-BR" dirty="0"/>
          </a:p>
        </p:txBody>
      </p:sp>
      <p:sp>
        <p:nvSpPr>
          <p:cNvPr id="34" name="Retângulo 33"/>
          <p:cNvSpPr/>
          <p:nvPr/>
        </p:nvSpPr>
        <p:spPr>
          <a:xfrm>
            <a:off x="2743200" y="2951747"/>
            <a:ext cx="2485986" cy="167106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Ácido DL-Málico (1,5M) </a:t>
            </a:r>
          </a:p>
          <a:p>
            <a:r>
              <a:rPr lang="pt-BR" dirty="0" smtClean="0">
                <a:solidFill>
                  <a:schemeClr val="bg1"/>
                </a:solidFill>
              </a:rPr>
              <a:t>m = 5g	</a:t>
            </a:r>
          </a:p>
          <a:p>
            <a:r>
              <a:rPr lang="pt-BR" dirty="0" smtClean="0">
                <a:solidFill>
                  <a:schemeClr val="bg1"/>
                </a:solidFill>
              </a:rPr>
              <a:t>S:L = 1:20</a:t>
            </a:r>
          </a:p>
          <a:p>
            <a:r>
              <a:rPr lang="pt-BR" dirty="0" smtClean="0">
                <a:solidFill>
                  <a:schemeClr val="bg1"/>
                </a:solidFill>
              </a:rPr>
              <a:t>T = 80 </a:t>
            </a:r>
            <a:r>
              <a:rPr lang="pt-BR" baseline="30000" dirty="0" err="1" smtClean="0">
                <a:solidFill>
                  <a:schemeClr val="bg1"/>
                </a:solidFill>
              </a:rPr>
              <a:t>o</a:t>
            </a:r>
            <a:r>
              <a:rPr lang="pt-BR" dirty="0" err="1" smtClean="0">
                <a:solidFill>
                  <a:schemeClr val="bg1"/>
                </a:solidFill>
              </a:rPr>
              <a:t>C</a:t>
            </a:r>
            <a:endParaRPr lang="pt-BR" dirty="0" smtClean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t</a:t>
            </a:r>
            <a:r>
              <a:rPr lang="pt-BR" dirty="0" smtClean="0">
                <a:solidFill>
                  <a:schemeClr val="bg1"/>
                </a:solidFill>
              </a:rPr>
              <a:t> = 2h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066990" y="4817261"/>
            <a:ext cx="1897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(LI </a:t>
            </a:r>
            <a:r>
              <a:rPr lang="pt-BR" dirty="0" err="1"/>
              <a:t>LI</a:t>
            </a:r>
            <a:r>
              <a:rPr lang="pt-BR" dirty="0"/>
              <a:t> et al., 2010). </a:t>
            </a:r>
          </a:p>
        </p:txBody>
      </p:sp>
      <p:pic>
        <p:nvPicPr>
          <p:cNvPr id="13" name="Imagem 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15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446740" y="1448468"/>
            <a:ext cx="2092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Metodologia</a:t>
            </a:r>
            <a:endParaRPr lang="pt-BR" sz="28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478824" y="2231425"/>
            <a:ext cx="4216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u="sng" dirty="0" smtClean="0"/>
              <a:t>Caracterização das Carcaças Metálicas</a:t>
            </a:r>
          </a:p>
        </p:txBody>
      </p:sp>
      <p:sp>
        <p:nvSpPr>
          <p:cNvPr id="3" name="Retângulo 2"/>
          <p:cNvSpPr/>
          <p:nvPr/>
        </p:nvSpPr>
        <p:spPr>
          <a:xfrm>
            <a:off x="478824" y="2763807"/>
            <a:ext cx="84590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As caracterizações foram realizadas por EDS em amostras de 1cm</a:t>
            </a:r>
            <a:r>
              <a:rPr lang="pt-BR" baseline="30000" dirty="0" smtClean="0"/>
              <a:t>2 </a:t>
            </a:r>
            <a:r>
              <a:rPr lang="pt-BR" dirty="0" smtClean="0"/>
              <a:t> de cada carcaça.</a:t>
            </a:r>
            <a:endParaRPr lang="pt-BR" baseline="30000" dirty="0" smtClean="0"/>
          </a:p>
          <a:p>
            <a:endParaRPr lang="pt-BR" dirty="0"/>
          </a:p>
          <a:p>
            <a:r>
              <a:rPr lang="pt-BR" dirty="0" smtClean="0"/>
              <a:t>As  </a:t>
            </a:r>
            <a:r>
              <a:rPr lang="pt-BR" dirty="0"/>
              <a:t>baterias  foram  classificadas  como  de  </a:t>
            </a:r>
            <a:r>
              <a:rPr lang="pt-BR" b="1" dirty="0"/>
              <a:t>maior  ou  menor  qualidade</a:t>
            </a:r>
            <a:r>
              <a:rPr lang="pt-BR" dirty="0"/>
              <a:t>,  seguindo  os </a:t>
            </a:r>
          </a:p>
          <a:p>
            <a:r>
              <a:rPr lang="pt-BR" dirty="0"/>
              <a:t>seguintes critérios: </a:t>
            </a:r>
            <a:endParaRPr lang="pt-BR" dirty="0" smtClean="0"/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Quantidade </a:t>
            </a:r>
            <a:r>
              <a:rPr lang="pt-BR" dirty="0"/>
              <a:t>de material ativo no interior da bateria;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Custo </a:t>
            </a:r>
            <a:r>
              <a:rPr lang="pt-BR" dirty="0"/>
              <a:t>final ao consumidor;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Informações </a:t>
            </a:r>
            <a:r>
              <a:rPr lang="pt-BR" dirty="0"/>
              <a:t>técnicas sobre o produto descritas no rótulo (presença, ausência, ou qualidade </a:t>
            </a:r>
            <a:r>
              <a:rPr lang="pt-BR" dirty="0" smtClean="0"/>
              <a:t>do </a:t>
            </a:r>
            <a:r>
              <a:rPr lang="pt-BR" dirty="0"/>
              <a:t>detalhamento das mesmas).</a:t>
            </a:r>
          </a:p>
        </p:txBody>
      </p:sp>
      <p:pic>
        <p:nvPicPr>
          <p:cNvPr id="10" name="Imagem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565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446740" y="1448468"/>
            <a:ext cx="1812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Resultados</a:t>
            </a:r>
            <a:endParaRPr lang="pt-BR" sz="2800" b="1" dirty="0"/>
          </a:p>
        </p:txBody>
      </p:sp>
      <p:pic>
        <p:nvPicPr>
          <p:cNvPr id="12" name="Imagem 308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13" y="2374581"/>
            <a:ext cx="5946572" cy="263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72612" y="5047242"/>
            <a:ext cx="82321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/>
              <a:t>Tabela 1: Teor de metais obtido para lixiviação em água régia e ácido dl-málico.</a:t>
            </a:r>
          </a:p>
        </p:txBody>
      </p:sp>
      <p:sp>
        <p:nvSpPr>
          <p:cNvPr id="21" name="Seta para a direita 20"/>
          <p:cNvSpPr/>
          <p:nvPr/>
        </p:nvSpPr>
        <p:spPr>
          <a:xfrm rot="10800000">
            <a:off x="7455268" y="3284640"/>
            <a:ext cx="611997" cy="20410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Seta para a direita 21"/>
          <p:cNvSpPr/>
          <p:nvPr/>
        </p:nvSpPr>
        <p:spPr>
          <a:xfrm rot="10800000">
            <a:off x="7479332" y="4239146"/>
            <a:ext cx="611997" cy="20410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 para a direita 22"/>
          <p:cNvSpPr/>
          <p:nvPr/>
        </p:nvSpPr>
        <p:spPr>
          <a:xfrm rot="10800000">
            <a:off x="7495374" y="4624158"/>
            <a:ext cx="611997" cy="20410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009776" y="2071137"/>
            <a:ext cx="3124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*Em relação à massa </a:t>
            </a:r>
            <a:r>
              <a:rPr lang="pt-BR" dirty="0" err="1" smtClean="0"/>
              <a:t>incial</a:t>
            </a:r>
            <a:r>
              <a:rPr lang="pt-BR" dirty="0" smtClean="0"/>
              <a:t> = 5g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3618157" y="5705827"/>
            <a:ext cx="205056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500 µm &lt; </a:t>
            </a:r>
            <a:r>
              <a:rPr lang="pt-BR" b="1" dirty="0" smtClean="0"/>
              <a:t>F1</a:t>
            </a:r>
            <a:r>
              <a:rPr lang="pt-BR" dirty="0" smtClean="0"/>
              <a:t> &lt; 1mm</a:t>
            </a:r>
          </a:p>
          <a:p>
            <a:pPr algn="ctr"/>
            <a:r>
              <a:rPr lang="pt-BR" b="1" dirty="0" smtClean="0"/>
              <a:t>F2 </a:t>
            </a:r>
            <a:r>
              <a:rPr lang="pt-BR" dirty="0" smtClean="0"/>
              <a:t>&lt; </a:t>
            </a:r>
            <a:r>
              <a:rPr lang="pt-BR" dirty="0"/>
              <a:t>500 µm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907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446740" y="1448468"/>
            <a:ext cx="1812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Resultados</a:t>
            </a:r>
            <a:endParaRPr lang="pt-BR" sz="2800" b="1" dirty="0"/>
          </a:p>
        </p:txBody>
      </p:sp>
      <p:pic>
        <p:nvPicPr>
          <p:cNvPr id="11" name="Imagem 309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555" y="2318043"/>
            <a:ext cx="4252871" cy="265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64564" y="5133469"/>
            <a:ext cx="8400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/>
              <a:t>Tabela 2: Teor de extração do ácido dl-málico em relação à concentração total de metais</a:t>
            </a:r>
          </a:p>
        </p:txBody>
      </p:sp>
      <p:sp>
        <p:nvSpPr>
          <p:cNvPr id="10" name="Seta para a direita 9"/>
          <p:cNvSpPr/>
          <p:nvPr/>
        </p:nvSpPr>
        <p:spPr>
          <a:xfrm rot="10800000">
            <a:off x="6605036" y="3188387"/>
            <a:ext cx="611997" cy="20410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 para a direita 12"/>
          <p:cNvSpPr/>
          <p:nvPr/>
        </p:nvSpPr>
        <p:spPr>
          <a:xfrm rot="10800000">
            <a:off x="6629100" y="4239145"/>
            <a:ext cx="611997" cy="20410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 para a direita 13"/>
          <p:cNvSpPr/>
          <p:nvPr/>
        </p:nvSpPr>
        <p:spPr>
          <a:xfrm rot="10800000">
            <a:off x="6645142" y="4624157"/>
            <a:ext cx="611997" cy="20410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m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ixaDeTexto 14"/>
          <p:cNvSpPr txBox="1"/>
          <p:nvPr/>
        </p:nvSpPr>
        <p:spPr>
          <a:xfrm>
            <a:off x="2788737" y="1867867"/>
            <a:ext cx="3352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*Em relação ao 100% (água régia)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546718" y="5820535"/>
            <a:ext cx="205056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500 µm &lt; </a:t>
            </a:r>
            <a:r>
              <a:rPr lang="pt-BR" b="1" dirty="0" smtClean="0"/>
              <a:t>F1</a:t>
            </a:r>
            <a:r>
              <a:rPr lang="pt-BR" dirty="0" smtClean="0"/>
              <a:t> &lt; 1mm</a:t>
            </a:r>
          </a:p>
          <a:p>
            <a:pPr algn="ctr"/>
            <a:r>
              <a:rPr lang="pt-BR" b="1" dirty="0" smtClean="0"/>
              <a:t>F2 </a:t>
            </a:r>
            <a:r>
              <a:rPr lang="pt-BR" dirty="0" smtClean="0"/>
              <a:t>&lt; </a:t>
            </a:r>
            <a:r>
              <a:rPr lang="pt-BR" dirty="0"/>
              <a:t>500 µm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490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Imagem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446740" y="1448468"/>
            <a:ext cx="1812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Resultados</a:t>
            </a:r>
            <a:endParaRPr lang="pt-BR" sz="2800" b="1" dirty="0"/>
          </a:p>
        </p:txBody>
      </p:sp>
      <p:pic>
        <p:nvPicPr>
          <p:cNvPr id="8" name="Imagem 310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96" y="2483191"/>
            <a:ext cx="8409679" cy="199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ângulo 72"/>
          <p:cNvSpPr>
            <a:spLocks noChangeArrowheads="1"/>
          </p:cNvSpPr>
          <p:nvPr/>
        </p:nvSpPr>
        <p:spPr bwMode="auto">
          <a:xfrm>
            <a:off x="671118" y="4955776"/>
            <a:ext cx="3499829" cy="12371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 marL="457200" indent="-457200">
              <a:lnSpc>
                <a:spcPct val="101000"/>
              </a:lnSpc>
              <a:spcBef>
                <a:spcPts val="3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37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101000"/>
              </a:lnSpc>
              <a:spcBef>
                <a:spcPts val="3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101000"/>
              </a:lnSpc>
              <a:spcBef>
                <a:spcPts val="2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03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101000"/>
              </a:lnSpc>
              <a:spcBef>
                <a:spcPts val="21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101000"/>
              </a:lnSpc>
              <a:spcBef>
                <a:spcPts val="21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101000"/>
              </a:lnSpc>
              <a:spcBef>
                <a:spcPts val="21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101000"/>
              </a:lnSpc>
              <a:spcBef>
                <a:spcPts val="21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101000"/>
              </a:lnSpc>
              <a:spcBef>
                <a:spcPts val="21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101000"/>
              </a:lnSpc>
              <a:spcBef>
                <a:spcPts val="21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285750" indent="-285750" eaLnBrk="1" hangingPunct="1">
              <a:lnSpc>
                <a:spcPct val="93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600" b="1" u="sng" dirty="0">
                <a:solidFill>
                  <a:schemeClr val="tx1"/>
                </a:solidFill>
                <a:latin typeface="Arial" panose="020B0604020202020204" pitchFamily="34" charset="0"/>
              </a:rPr>
              <a:t>Maior resistência ao corte:</a:t>
            </a:r>
            <a:r>
              <a:rPr lang="pt-BR" sz="16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</a:rPr>
              <a:t> 5BL-T, LONTIN, Desconhecida, NOKIA BL-4C</a:t>
            </a:r>
          </a:p>
          <a:p>
            <a:pPr marL="285750" indent="-285750" eaLnBrk="1" hangingPunct="1">
              <a:lnSpc>
                <a:spcPct val="93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600" b="1" u="sng" dirty="0">
                <a:solidFill>
                  <a:schemeClr val="tx1"/>
                </a:solidFill>
                <a:latin typeface="Arial" panose="020B0604020202020204" pitchFamily="34" charset="0"/>
              </a:rPr>
              <a:t>Menor resistência ao corte:</a:t>
            </a:r>
            <a:r>
              <a:rPr lang="pt-BR" sz="16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</a:rPr>
              <a:t>LG, NOKIA BL-5C</a:t>
            </a:r>
          </a:p>
        </p:txBody>
      </p:sp>
      <p:sp>
        <p:nvSpPr>
          <p:cNvPr id="2" name="Retângulo 1"/>
          <p:cNvSpPr/>
          <p:nvPr/>
        </p:nvSpPr>
        <p:spPr>
          <a:xfrm>
            <a:off x="2047280" y="4476562"/>
            <a:ext cx="632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/>
              <a:t>Tabela 3: Análise quantitativa de EDS nas carcaças das baterias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46740" y="2058924"/>
            <a:ext cx="4216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u="sng" dirty="0" smtClean="0"/>
              <a:t>Caracterização das Carcaças Metálicas</a:t>
            </a:r>
          </a:p>
        </p:txBody>
      </p:sp>
      <p:sp>
        <p:nvSpPr>
          <p:cNvPr id="13" name="Retângulo 72"/>
          <p:cNvSpPr>
            <a:spLocks noChangeArrowheads="1"/>
          </p:cNvSpPr>
          <p:nvPr/>
        </p:nvSpPr>
        <p:spPr bwMode="auto">
          <a:xfrm>
            <a:off x="4449032" y="4963798"/>
            <a:ext cx="3395558" cy="1752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 marL="457200" indent="-457200">
              <a:lnSpc>
                <a:spcPct val="101000"/>
              </a:lnSpc>
              <a:spcBef>
                <a:spcPts val="3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37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101000"/>
              </a:lnSpc>
              <a:spcBef>
                <a:spcPts val="3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101000"/>
              </a:lnSpc>
              <a:spcBef>
                <a:spcPts val="2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03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101000"/>
              </a:lnSpc>
              <a:spcBef>
                <a:spcPts val="21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101000"/>
              </a:lnSpc>
              <a:spcBef>
                <a:spcPts val="21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101000"/>
              </a:lnSpc>
              <a:spcBef>
                <a:spcPts val="21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101000"/>
              </a:lnSpc>
              <a:spcBef>
                <a:spcPts val="21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101000"/>
              </a:lnSpc>
              <a:spcBef>
                <a:spcPts val="21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101000"/>
              </a:lnSpc>
              <a:spcBef>
                <a:spcPts val="21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86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285750" indent="-285750" eaLnBrk="1" hangingPunct="1">
              <a:lnSpc>
                <a:spcPct val="93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↑ </a:t>
            </a:r>
            <a:r>
              <a:rPr lang="pt-BR" sz="1600" dirty="0" smtClean="0">
                <a:solidFill>
                  <a:schemeClr val="tx1"/>
                </a:solidFill>
                <a:latin typeface="Arial" panose="020B0604020202020204" pitchFamily="34" charset="0"/>
              </a:rPr>
              <a:t>Cr e </a:t>
            </a:r>
            <a:r>
              <a:rPr lang="pt-BR" sz="16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Ni</a:t>
            </a:r>
            <a:r>
              <a:rPr lang="pt-BR" sz="1600" dirty="0" smtClean="0">
                <a:solidFill>
                  <a:schemeClr val="tx1"/>
                </a:solidFill>
                <a:latin typeface="Arial" panose="020B0604020202020204" pitchFamily="34" charset="0"/>
              </a:rPr>
              <a:t> – ligas de aços inoxidáveis: seguros para o armazenamento porém pesados e demandam maior energia para a reciclagem. </a:t>
            </a:r>
          </a:p>
          <a:p>
            <a:pPr marL="285750" indent="-285750" eaLnBrk="1" hangingPunct="1">
              <a:lnSpc>
                <a:spcPct val="93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chemeClr val="tx1"/>
                </a:solidFill>
                <a:latin typeface="Arial" panose="020B0604020202020204" pitchFamily="34" charset="0"/>
              </a:rPr>
              <a:t>Tendência da substituição do aço pelo alumínio</a:t>
            </a:r>
            <a:endParaRPr lang="pt-BR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76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446740" y="1448468"/>
            <a:ext cx="1850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Conclusões</a:t>
            </a:r>
            <a:endParaRPr lang="pt-BR" sz="2800" b="1" dirty="0"/>
          </a:p>
        </p:txBody>
      </p:sp>
      <p:sp>
        <p:nvSpPr>
          <p:cNvPr id="3" name="Retângulo 2"/>
          <p:cNvSpPr/>
          <p:nvPr/>
        </p:nvSpPr>
        <p:spPr>
          <a:xfrm>
            <a:off x="272612" y="2426938"/>
            <a:ext cx="83925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A utilização de ácido dl-málico mostrou-se eficiente na extração de metais como cobalto, </a:t>
            </a:r>
            <a:r>
              <a:rPr lang="pt-BR" sz="2000" dirty="0" smtClean="0"/>
              <a:t>lítio </a:t>
            </a:r>
            <a:r>
              <a:rPr lang="pt-BR" sz="2000" dirty="0"/>
              <a:t>e manganês, o que os torna um ácido interessante na reciclagem de baterias de íons de lítio tanto </a:t>
            </a:r>
            <a:r>
              <a:rPr lang="pt-BR" sz="2000" dirty="0" smtClean="0"/>
              <a:t>em eficiência quanto em </a:t>
            </a:r>
            <a:r>
              <a:rPr lang="pt-BR" sz="2000" dirty="0"/>
              <a:t>desempenho </a:t>
            </a:r>
            <a:r>
              <a:rPr lang="pt-BR" sz="2000" dirty="0" smtClean="0"/>
              <a:t>ambiental, devido </a:t>
            </a:r>
            <a:r>
              <a:rPr lang="pt-BR" sz="2000" dirty="0"/>
              <a:t>às suas características de </a:t>
            </a:r>
            <a:r>
              <a:rPr lang="pt-BR" sz="2000" dirty="0" smtClean="0"/>
              <a:t>biodegradabilidade.</a:t>
            </a:r>
          </a:p>
          <a:p>
            <a:pPr algn="just"/>
            <a:endParaRPr lang="pt-BR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 smtClean="0"/>
              <a:t>No </a:t>
            </a:r>
            <a:r>
              <a:rPr lang="pt-BR" sz="2000" dirty="0"/>
              <a:t>caso do </a:t>
            </a:r>
            <a:r>
              <a:rPr lang="pt-BR" sz="2000" dirty="0" smtClean="0"/>
              <a:t>cobre e do níquel, </a:t>
            </a:r>
            <a:r>
              <a:rPr lang="pt-BR" sz="2000" dirty="0"/>
              <a:t>o ácido málico </a:t>
            </a:r>
            <a:r>
              <a:rPr lang="pt-BR" sz="2000" dirty="0" smtClean="0"/>
              <a:t>não  mostrou-se  </a:t>
            </a:r>
            <a:r>
              <a:rPr lang="pt-BR" sz="2000" dirty="0"/>
              <a:t>seletivo  para </a:t>
            </a:r>
            <a:r>
              <a:rPr lang="pt-BR" sz="2000" dirty="0" smtClean="0"/>
              <a:t>nas faixas granulométricas estudadas, o que facilita a reciclagem de lítio, cobalto e manganês. </a:t>
            </a:r>
          </a:p>
        </p:txBody>
      </p:sp>
      <p:pic>
        <p:nvPicPr>
          <p:cNvPr id="8" name="Imagem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47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446740" y="1448468"/>
            <a:ext cx="1850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Conclusões</a:t>
            </a:r>
            <a:endParaRPr lang="pt-BR" sz="2800" b="1" dirty="0"/>
          </a:p>
        </p:txBody>
      </p:sp>
      <p:sp>
        <p:nvSpPr>
          <p:cNvPr id="3" name="Retângulo 2"/>
          <p:cNvSpPr/>
          <p:nvPr/>
        </p:nvSpPr>
        <p:spPr>
          <a:xfrm>
            <a:off x="272612" y="2364528"/>
            <a:ext cx="83925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 smtClean="0"/>
              <a:t>As </a:t>
            </a:r>
            <a:r>
              <a:rPr lang="pt-BR" sz="2000" dirty="0"/>
              <a:t>baterias mais econômicas apresentam normalmente carcaça de aço, </a:t>
            </a:r>
            <a:r>
              <a:rPr lang="pt-BR" sz="2000" dirty="0" smtClean="0"/>
              <a:t>dificultando </a:t>
            </a:r>
            <a:r>
              <a:rPr lang="pt-BR" sz="2000" dirty="0"/>
              <a:t>tanto </a:t>
            </a:r>
            <a:r>
              <a:rPr lang="pt-BR" sz="2000" dirty="0" smtClean="0"/>
              <a:t>abertura </a:t>
            </a:r>
            <a:r>
              <a:rPr lang="pt-BR" sz="2000" dirty="0"/>
              <a:t>manual quanto </a:t>
            </a:r>
            <a:r>
              <a:rPr lang="pt-BR" sz="2000" dirty="0" smtClean="0"/>
              <a:t>moagem</a:t>
            </a:r>
            <a:r>
              <a:rPr lang="pt-BR" sz="2000" dirty="0"/>
              <a:t>, demandando mais </a:t>
            </a:r>
            <a:r>
              <a:rPr lang="pt-BR" sz="2000" dirty="0" smtClean="0"/>
              <a:t>energia no processo d</a:t>
            </a:r>
            <a:r>
              <a:rPr lang="pt-BR" sz="2000" dirty="0"/>
              <a:t>e</a:t>
            </a:r>
            <a:r>
              <a:rPr lang="pt-BR" sz="2000" dirty="0" smtClean="0"/>
              <a:t> reciclagem. Analisando modelos subsequentes de uma mesma marca, é possível observar que existe uma tendência de substituição do aço pelo alumínio como material de carcaça, tornando a sua reciclagem cada vez mais interessante do ponto de vista econômico e ambiental. </a:t>
            </a:r>
            <a:endParaRPr lang="pt-BR" sz="2000" dirty="0"/>
          </a:p>
        </p:txBody>
      </p:sp>
      <p:pic>
        <p:nvPicPr>
          <p:cNvPr id="8" name="Imagem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935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374431" y="1428106"/>
            <a:ext cx="6419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PROPOSTA DE PROCESSO DE RECICLAGEM</a:t>
            </a:r>
            <a:endParaRPr lang="pt-BR" sz="2800" b="1" dirty="0"/>
          </a:p>
        </p:txBody>
      </p:sp>
      <p:pic>
        <p:nvPicPr>
          <p:cNvPr id="8" name="Imagem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98174" y="2173110"/>
            <a:ext cx="1459210" cy="68749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COLETA DE BATERIAS</a:t>
            </a:r>
            <a:endParaRPr lang="pt-BR" sz="1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Seta para a direita 4"/>
          <p:cNvSpPr/>
          <p:nvPr/>
        </p:nvSpPr>
        <p:spPr>
          <a:xfrm>
            <a:off x="1833967" y="3631811"/>
            <a:ext cx="250148" cy="183165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11" name="Retângulo 10"/>
          <p:cNvSpPr/>
          <p:nvPr/>
        </p:nvSpPr>
        <p:spPr>
          <a:xfrm>
            <a:off x="310220" y="3368244"/>
            <a:ext cx="1459210" cy="68749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MOAGEM</a:t>
            </a:r>
            <a:endParaRPr lang="pt-BR" sz="1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Seta para a direita 11"/>
          <p:cNvSpPr/>
          <p:nvPr/>
        </p:nvSpPr>
        <p:spPr>
          <a:xfrm>
            <a:off x="3113220" y="3629671"/>
            <a:ext cx="250148" cy="183165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13" name="Seta para a direita 12"/>
          <p:cNvSpPr/>
          <p:nvPr/>
        </p:nvSpPr>
        <p:spPr>
          <a:xfrm rot="5400000">
            <a:off x="845032" y="3017199"/>
            <a:ext cx="365493" cy="22109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6" name="CaixaDeTexto 5"/>
          <p:cNvSpPr txBox="1"/>
          <p:nvPr/>
        </p:nvSpPr>
        <p:spPr>
          <a:xfrm>
            <a:off x="2057732" y="3510582"/>
            <a:ext cx="10818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F &gt; 1mm</a:t>
            </a:r>
            <a:endParaRPr lang="pt-BR" sz="2000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98889" y="4490360"/>
            <a:ext cx="10818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F &lt; 1mm</a:t>
            </a:r>
            <a:endParaRPr lang="pt-BR" sz="2000" b="1" dirty="0"/>
          </a:p>
        </p:txBody>
      </p:sp>
      <p:sp>
        <p:nvSpPr>
          <p:cNvPr id="15" name="Retângulo 14"/>
          <p:cNvSpPr/>
          <p:nvPr/>
        </p:nvSpPr>
        <p:spPr>
          <a:xfrm>
            <a:off x="93750" y="5394447"/>
            <a:ext cx="2053099" cy="686296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LIXIVIAÇÃO COM ÁCIDO DL-MÁLICO</a:t>
            </a:r>
            <a:endParaRPr lang="pt-BR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Seta para a direita 15"/>
          <p:cNvSpPr/>
          <p:nvPr/>
        </p:nvSpPr>
        <p:spPr>
          <a:xfrm rot="5400000">
            <a:off x="845031" y="4198367"/>
            <a:ext cx="365493" cy="22109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17" name="CaixaDeTexto 16"/>
          <p:cNvSpPr txBox="1"/>
          <p:nvPr/>
        </p:nvSpPr>
        <p:spPr>
          <a:xfrm>
            <a:off x="2881493" y="5405195"/>
            <a:ext cx="1848679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Solução rica em </a:t>
            </a:r>
            <a:r>
              <a:rPr lang="pt-BR" sz="2000" b="1" dirty="0" err="1" smtClean="0"/>
              <a:t>Co</a:t>
            </a:r>
            <a:r>
              <a:rPr lang="pt-BR" sz="2000" b="1" dirty="0" smtClean="0"/>
              <a:t>, Li e Mn</a:t>
            </a:r>
            <a:endParaRPr lang="pt-BR" sz="2000" b="1" dirty="0"/>
          </a:p>
        </p:txBody>
      </p:sp>
      <p:sp>
        <p:nvSpPr>
          <p:cNvPr id="18" name="Seta para a direita 17"/>
          <p:cNvSpPr/>
          <p:nvPr/>
        </p:nvSpPr>
        <p:spPr>
          <a:xfrm>
            <a:off x="2276020" y="5631655"/>
            <a:ext cx="383226" cy="2108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19" name="Seta para a direita 18"/>
          <p:cNvSpPr/>
          <p:nvPr/>
        </p:nvSpPr>
        <p:spPr>
          <a:xfrm>
            <a:off x="5025599" y="5631655"/>
            <a:ext cx="383226" cy="2108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20" name="Retângulo 19"/>
          <p:cNvSpPr/>
          <p:nvPr/>
        </p:nvSpPr>
        <p:spPr>
          <a:xfrm>
            <a:off x="5573173" y="4886524"/>
            <a:ext cx="2232597" cy="161280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PROCESSO HIDROMETALÚRGICO DE RECUPERAÇÃO DE METAIS </a:t>
            </a:r>
            <a:endParaRPr lang="pt-BR" sz="13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Seta para a direita 20"/>
          <p:cNvSpPr/>
          <p:nvPr/>
        </p:nvSpPr>
        <p:spPr>
          <a:xfrm rot="5400000">
            <a:off x="837199" y="4958725"/>
            <a:ext cx="365493" cy="22109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22" name="Retângulo 21"/>
          <p:cNvSpPr/>
          <p:nvPr/>
        </p:nvSpPr>
        <p:spPr>
          <a:xfrm>
            <a:off x="5227377" y="3274028"/>
            <a:ext cx="1942078" cy="1035383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SEPARAÇÃO ELETROSTÁTICA</a:t>
            </a:r>
            <a:endParaRPr lang="pt-BR" sz="13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7723142" y="3985745"/>
            <a:ext cx="13276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Polímeros</a:t>
            </a:r>
            <a:endParaRPr lang="pt-BR" sz="2000" b="1" dirty="0"/>
          </a:p>
        </p:txBody>
      </p:sp>
      <p:sp>
        <p:nvSpPr>
          <p:cNvPr id="24" name="Seta para a direita 23"/>
          <p:cNvSpPr/>
          <p:nvPr/>
        </p:nvSpPr>
        <p:spPr>
          <a:xfrm>
            <a:off x="7281495" y="4060491"/>
            <a:ext cx="383226" cy="2108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26" name="Seta para a direita 25"/>
          <p:cNvSpPr/>
          <p:nvPr/>
        </p:nvSpPr>
        <p:spPr>
          <a:xfrm rot="16200000">
            <a:off x="5813207" y="2946789"/>
            <a:ext cx="383226" cy="2108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27" name="CaixaDeTexto 26"/>
          <p:cNvSpPr txBox="1"/>
          <p:nvPr/>
        </p:nvSpPr>
        <p:spPr>
          <a:xfrm>
            <a:off x="5525477" y="2389014"/>
            <a:ext cx="92973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Al, Cu</a:t>
            </a:r>
            <a:endParaRPr lang="pt-BR" sz="2000" b="1" dirty="0"/>
          </a:p>
        </p:txBody>
      </p:sp>
      <p:sp>
        <p:nvSpPr>
          <p:cNvPr id="7" name="Seta dobrada para cima 6"/>
          <p:cNvSpPr/>
          <p:nvPr/>
        </p:nvSpPr>
        <p:spPr>
          <a:xfrm flipV="1">
            <a:off x="6518448" y="2509598"/>
            <a:ext cx="348611" cy="695032"/>
          </a:xfrm>
          <a:prstGeom prst="bentUp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Seta para a direita 27"/>
          <p:cNvSpPr/>
          <p:nvPr/>
        </p:nvSpPr>
        <p:spPr>
          <a:xfrm>
            <a:off x="7314068" y="3294660"/>
            <a:ext cx="310897" cy="150660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>
              <a:solidFill>
                <a:srgbClr val="92D050"/>
              </a:solidFill>
            </a:endParaRPr>
          </a:p>
        </p:txBody>
      </p:sp>
      <p:sp>
        <p:nvSpPr>
          <p:cNvPr id="30" name="Seta para a direita 29"/>
          <p:cNvSpPr/>
          <p:nvPr/>
        </p:nvSpPr>
        <p:spPr>
          <a:xfrm>
            <a:off x="7328138" y="3645924"/>
            <a:ext cx="310897" cy="150660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>
              <a:solidFill>
                <a:srgbClr val="92D050"/>
              </a:solidFill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7776426" y="3137411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Al</a:t>
            </a:r>
            <a:endParaRPr lang="pt-BR" sz="2400" b="1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7749579" y="3510582"/>
            <a:ext cx="513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Cu</a:t>
            </a:r>
            <a:endParaRPr lang="pt-BR" sz="2400" b="1" dirty="0"/>
          </a:p>
        </p:txBody>
      </p:sp>
      <p:sp>
        <p:nvSpPr>
          <p:cNvPr id="33" name="Retângulo 32"/>
          <p:cNvSpPr/>
          <p:nvPr/>
        </p:nvSpPr>
        <p:spPr>
          <a:xfrm>
            <a:off x="3435605" y="3425317"/>
            <a:ext cx="1355132" cy="712215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SEPARAÇÃO MAGNÉTICA</a:t>
            </a:r>
            <a:endParaRPr lang="pt-BR" sz="12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Seta para a direita 34"/>
          <p:cNvSpPr/>
          <p:nvPr/>
        </p:nvSpPr>
        <p:spPr>
          <a:xfrm>
            <a:off x="4895640" y="3662803"/>
            <a:ext cx="250148" cy="183165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36" name="Seta para a direita 35"/>
          <p:cNvSpPr/>
          <p:nvPr/>
        </p:nvSpPr>
        <p:spPr>
          <a:xfrm rot="16200000">
            <a:off x="3900506" y="3055551"/>
            <a:ext cx="383226" cy="2108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37" name="CaixaDeTexto 36"/>
          <p:cNvSpPr txBox="1"/>
          <p:nvPr/>
        </p:nvSpPr>
        <p:spPr>
          <a:xfrm>
            <a:off x="3845241" y="2516858"/>
            <a:ext cx="476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Fe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03523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4" y="66504"/>
            <a:ext cx="8186351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3168056" y="1609514"/>
            <a:ext cx="2601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Agradecimentos</a:t>
            </a:r>
            <a:endParaRPr lang="pt-BR" sz="28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893" y="2951512"/>
            <a:ext cx="3081192" cy="1453896"/>
          </a:xfrm>
          <a:prstGeom prst="rect">
            <a:avLst/>
          </a:prstGeom>
        </p:spPr>
      </p:pic>
      <p:pic>
        <p:nvPicPr>
          <p:cNvPr id="8" name="Picture 2" descr="http://www.ufrgs.br/ppge3m/images/logoppge3mp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0891" b="-9579"/>
          <a:stretch/>
        </p:blipFill>
        <p:spPr bwMode="auto">
          <a:xfrm>
            <a:off x="3326593" y="4779018"/>
            <a:ext cx="2443137" cy="102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encrypted-tbn1.gstatic.com/images?q=tbn:ANd9GcSdNUXev6Su8wCAfG8_C00yZz2KtOZTBMWSqoOgLM9yzPiO3MHHO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956" y="2672417"/>
            <a:ext cx="2056242" cy="1775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88" y="6364412"/>
            <a:ext cx="910508" cy="4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m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" y="6216150"/>
            <a:ext cx="754354" cy="6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690394" y="6289917"/>
            <a:ext cx="3763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/>
              <a:t>Contato: </a:t>
            </a:r>
            <a:r>
              <a:rPr lang="pt-BR" sz="2000" b="1" dirty="0" smtClean="0">
                <a:solidFill>
                  <a:srgbClr val="0000FF"/>
                </a:solidFill>
              </a:rPr>
              <a:t>anajavorsky@gmail.com</a:t>
            </a:r>
            <a:endParaRPr lang="pt-BR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6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2932</TotalTime>
  <Words>780</Words>
  <Application>Microsoft Office PowerPoint</Application>
  <PresentationFormat>Apresentação na tela (4:3)</PresentationFormat>
  <Paragraphs>115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5" baseType="lpstr">
      <vt:lpstr>Arial</vt:lpstr>
      <vt:lpstr>Arial Black</vt:lpstr>
      <vt:lpstr>Arial Narrow</vt:lpstr>
      <vt:lpstr>Calibri</vt:lpstr>
      <vt:lpstr>Calibri Light</vt:lpstr>
      <vt:lpstr>Lucida Sans Unicode</vt:lpstr>
      <vt:lpstr>Times New Roman</vt:lpstr>
      <vt:lpstr>Wingdings</vt:lpstr>
      <vt:lpstr>Tema do Office</vt:lpstr>
      <vt:lpstr>ID 1010 BATERIAS DE ÍONS DE LÍTIO: AVALIAÇÃO DO ÁCIDO DL-MÁLICO COMO LIXIVIANTE ALTERNATIVO DE METAIS E CARACTERIZAÇÃO DAS CARCAÇAS METÁLICAS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Javorsky</dc:creator>
  <cp:lastModifiedBy>Ana Javorsky</cp:lastModifiedBy>
  <cp:revision>110</cp:revision>
  <dcterms:created xsi:type="dcterms:W3CDTF">2014-05-16T16:39:57Z</dcterms:created>
  <dcterms:modified xsi:type="dcterms:W3CDTF">2014-05-20T16:46:11Z</dcterms:modified>
</cp:coreProperties>
</file>