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6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74" r:id="rId3"/>
    <p:sldId id="292" r:id="rId4"/>
    <p:sldId id="293" r:id="rId5"/>
    <p:sldId id="279" r:id="rId6"/>
    <p:sldId id="355" r:id="rId7"/>
    <p:sldId id="365" r:id="rId8"/>
    <p:sldId id="366" r:id="rId9"/>
    <p:sldId id="367" r:id="rId10"/>
    <p:sldId id="368" r:id="rId11"/>
    <p:sldId id="316" r:id="rId12"/>
    <p:sldId id="358" r:id="rId13"/>
    <p:sldId id="359" r:id="rId14"/>
    <p:sldId id="356" r:id="rId15"/>
    <p:sldId id="381" r:id="rId16"/>
    <p:sldId id="379" r:id="rId17"/>
    <p:sldId id="322" r:id="rId18"/>
    <p:sldId id="336" r:id="rId19"/>
    <p:sldId id="330" r:id="rId20"/>
    <p:sldId id="311" r:id="rId21"/>
    <p:sldId id="309" r:id="rId22"/>
    <p:sldId id="332" r:id="rId23"/>
    <p:sldId id="335" r:id="rId24"/>
    <p:sldId id="349" r:id="rId25"/>
    <p:sldId id="371" r:id="rId26"/>
    <p:sldId id="344" r:id="rId27"/>
    <p:sldId id="351" r:id="rId28"/>
    <p:sldId id="352" r:id="rId29"/>
    <p:sldId id="347" r:id="rId30"/>
    <p:sldId id="380" r:id="rId31"/>
    <p:sldId id="348" r:id="rId3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732F"/>
    <a:srgbClr val="009900"/>
    <a:srgbClr val="FF3333"/>
    <a:srgbClr val="FFFF9F"/>
    <a:srgbClr val="FFFFBD"/>
    <a:srgbClr val="C5FFC5"/>
    <a:srgbClr val="9E0000"/>
    <a:srgbClr val="FFFF66"/>
    <a:srgbClr val="FFABAD"/>
    <a:srgbClr val="FFB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51" autoAdjust="0"/>
    <p:restoredTop sz="85613" autoAdjust="0"/>
  </p:normalViewPr>
  <p:slideViewPr>
    <p:cSldViewPr>
      <p:cViewPr>
        <p:scale>
          <a:sx n="60" d="100"/>
          <a:sy n="60" d="100"/>
        </p:scale>
        <p:origin x="-7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Pasta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254254882927847E-2"/>
          <c:y val="3.3250798930837752E-2"/>
          <c:w val="0.92524109117503872"/>
          <c:h val="0.7534273152656241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Plan1!$B$13</c:f>
              <c:strCache>
                <c:ptCount val="1"/>
              </c:strCache>
            </c:strRef>
          </c:tx>
          <c:invertIfNegative val="0"/>
          <c:cat>
            <c:strRef>
              <c:f>Plan1!$A$14:$A$18</c:f>
              <c:strCache>
                <c:ptCount val="5"/>
                <c:pt idx="0">
                  <c:v>TECON</c:v>
                </c:pt>
                <c:pt idx="1">
                  <c:v>Armazéns I e II</c:v>
                </c:pt>
                <c:pt idx="2">
                  <c:v>Prédio Administrativo </c:v>
                </c:pt>
                <c:pt idx="3">
                  <c:v>Terminal Portuário - Software Smart 32</c:v>
                </c:pt>
                <c:pt idx="4">
                  <c:v>Terminal Portuário -  CELESC</c:v>
                </c:pt>
              </c:strCache>
            </c:strRef>
          </c:cat>
          <c:val>
            <c:numRef>
              <c:f>Plan1!$B$14:$B$18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Plan1!$C$13</c:f>
              <c:strCache>
                <c:ptCount val="1"/>
                <c:pt idx="0">
                  <c:v>Consumo (MWh) - Abr/12 a Nov/12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046539420333845E-2"/>
                  <c:y val="-2.07493285059829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1.450,14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551193362367232E-2"/>
                  <c:y val="-2.334299456923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560501246433999E-2"/>
                  <c:y val="-2.5936660632478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541885478300462E-2"/>
                  <c:y val="-2.07493285059829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1.979,86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56050124643411E-2"/>
                  <c:y val="-3.112399275897449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2.056,12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2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sz="14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Plan1!$A$14:$A$18</c:f>
              <c:strCache>
                <c:ptCount val="5"/>
                <c:pt idx="0">
                  <c:v>TECON</c:v>
                </c:pt>
                <c:pt idx="1">
                  <c:v>Armazéns I e II</c:v>
                </c:pt>
                <c:pt idx="2">
                  <c:v>Prédio Administrativo </c:v>
                </c:pt>
                <c:pt idx="3">
                  <c:v>Terminal Portuário - Software Smart 32</c:v>
                </c:pt>
                <c:pt idx="4">
                  <c:v>Terminal Portuário -  CELESC</c:v>
                </c:pt>
              </c:strCache>
            </c:strRef>
          </c:cat>
          <c:val>
            <c:numRef>
              <c:f>Plan1!$C$14:$C$18</c:f>
              <c:numCache>
                <c:formatCode>General</c:formatCode>
                <c:ptCount val="5"/>
                <c:pt idx="0">
                  <c:v>1450.1399999999999</c:v>
                </c:pt>
                <c:pt idx="1">
                  <c:v>447.71</c:v>
                </c:pt>
                <c:pt idx="2">
                  <c:v>82.01</c:v>
                </c:pt>
                <c:pt idx="3">
                  <c:v>1979.86</c:v>
                </c:pt>
                <c:pt idx="4">
                  <c:v>2056.12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70994944"/>
        <c:axId val="71217920"/>
        <c:axId val="0"/>
      </c:bar3DChart>
      <c:catAx>
        <c:axId val="709949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71217920"/>
        <c:crosses val="autoZero"/>
        <c:auto val="1"/>
        <c:lblAlgn val="ctr"/>
        <c:lblOffset val="100"/>
        <c:noMultiLvlLbl val="0"/>
      </c:catAx>
      <c:valAx>
        <c:axId val="712179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pt-BR"/>
          </a:p>
        </c:txPr>
        <c:crossAx val="70994944"/>
        <c:crosses val="autoZero"/>
        <c:crossBetween val="between"/>
      </c:valAx>
    </c:plotArea>
    <c:legend>
      <c:legendPos val="b"/>
      <c:legendEntry>
        <c:idx val="0"/>
        <c:delete val="1"/>
      </c:legendEntry>
      <c:layout/>
      <c:overlay val="0"/>
      <c:txPr>
        <a:bodyPr/>
        <a:lstStyle/>
        <a:p>
          <a:pPr>
            <a:defRPr sz="14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0.78672</cdr:x>
      <cdr:y>0.33824</cdr:y>
    </cdr:from>
    <cdr:to>
      <cdr:x>0.85497</cdr:x>
      <cdr:y>0.61765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640279" y="1656184"/>
          <a:ext cx="576064" cy="136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6400" dirty="0" smtClean="0"/>
            <a:t>≠</a:t>
          </a:r>
          <a:endParaRPr lang="pt-BR" sz="6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EAFE9-3FF2-4522-9004-49BA95E32188}" type="datetimeFigureOut">
              <a:rPr lang="pt-BR" smtClean="0"/>
              <a:t>18/05/2014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C53E5-3E79-47AD-8449-73E075812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5030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18A60-AB12-4382-BBC6-2037A4A7B3DC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57833-8EF7-4C43-BFCF-EEAB3C47B4F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18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grande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energético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impactos ambientais em consequência da utilização de energias não renováveis levaram as empresas a adotarem uma nova postura diante das questões energéticas.</a:t>
            </a:r>
          </a:p>
          <a:p>
            <a:pPr algn="just">
              <a:buFont typeface="Wingdings" pitchFamily="2" charset="2"/>
              <a:buChar char="q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acordo com a SGS (2013), a maior parte da eficiência energética de grandes empresas é alcançado através de “mudanças na forma como a energia é gerenciada”. </a:t>
            </a:r>
            <a:endParaRPr lang="pt-BR" sz="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80060" indent="-342900" algn="just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NBR ISO 50001 - Lançada em 2011 pela I</a:t>
            </a:r>
            <a:r>
              <a:rPr lang="pt-B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O;</a:t>
            </a:r>
            <a:endParaRPr lang="pt-BR" sz="1200" dirty="0" smtClean="0"/>
          </a:p>
          <a:p>
            <a:pPr marL="480060" indent="-342900" algn="just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Modelo PDCA / melhoria contínua;</a:t>
            </a:r>
          </a:p>
          <a:p>
            <a:pPr marL="480060" lvl="0" indent="-342900" algn="just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Courier New" panose="02070309020205020404" pitchFamily="49" charset="0"/>
              <a:buChar char="o"/>
            </a:pPr>
            <a:endParaRPr lang="pt-BR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lvl="0" indent="-342900" algn="just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Courier New" panose="02070309020205020404" pitchFamily="49" charset="0"/>
              <a:buChar char="o"/>
            </a:pPr>
            <a:r>
              <a:rPr lang="pt-B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NBR ISO</a:t>
            </a:r>
            <a:r>
              <a:rPr lang="pt-BR" sz="19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50001 </a:t>
            </a:r>
            <a:r>
              <a:rPr lang="pt-B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Define os objetivos de um SGE: </a:t>
            </a:r>
          </a:p>
          <a:p>
            <a:pPr marL="937260" lvl="1" indent="-342900" algn="just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" panose="05000000000000000000" pitchFamily="2" charset="2"/>
              <a:buChar char="ü"/>
            </a:pPr>
            <a:r>
              <a:rPr lang="pt-B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Melhorar seu desempenho de energia;</a:t>
            </a:r>
          </a:p>
          <a:p>
            <a:pPr marL="937260" lvl="1" indent="-342900" algn="just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" panose="05000000000000000000" pitchFamily="2" charset="2"/>
              <a:buChar char="ü"/>
            </a:pPr>
            <a:r>
              <a:rPr lang="pt-B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Contribuir para um impacto positivo em mudanças climáticas.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Desenvolvimento</a:t>
            </a:r>
            <a:r>
              <a:rPr lang="pt-BR" baseline="0" dirty="0" smtClean="0"/>
              <a:t> da humanidade (princ. após Rev. Industrial) implicou no </a:t>
            </a:r>
            <a:r>
              <a:rPr lang="pt-BR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crescimento da demanda por geração de energia </a:t>
            </a:r>
          </a:p>
          <a:p>
            <a:pPr algn="just">
              <a:buFont typeface="Wingdings" pitchFamily="2" charset="2"/>
              <a:buChar char="q"/>
            </a:pPr>
            <a:r>
              <a:rPr lang="pt-BR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Sistema de produção e consumo de energia fundamentado em fontes fósseis: recursos não renováveis e que emitem GEE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Desenvolvimento</a:t>
            </a:r>
            <a:r>
              <a:rPr lang="pt-BR" baseline="0" dirty="0" smtClean="0"/>
              <a:t> da humanidade (princ. após Rev. Industrial) implicou no </a:t>
            </a:r>
            <a:r>
              <a:rPr lang="pt-BR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crescimento da demanda por geração de energia </a:t>
            </a:r>
          </a:p>
          <a:p>
            <a:pPr algn="just">
              <a:buFont typeface="Wingdings" pitchFamily="2" charset="2"/>
              <a:buChar char="q"/>
            </a:pPr>
            <a:r>
              <a:rPr lang="pt-BR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Sistema de produção e consumo de energia fundamentado em fontes fósseis: recursos não renováveis e que emitem GEE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Escopo e fronteiras são os limites físicos e organizacionais do terminal portuário;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valor ou a medida quantitativa do desempenho de energia conforme definido pela organização” (ABNT, 2011)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NBR 50001 </a:t>
            </a:r>
            <a:r>
              <a:rPr lang="pt-BR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determina a metodologia para determinação dos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devem ser registrados, mantidos, regularmente atualizados e comparados à linha de base energética estabelecida.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288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Escopo e fronteiras são os limites físicos e organizacionais do terminal portuário;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valor ou a medida quantitativa do desempenho de energia conforme definido pela organização” (ABNT, 2011)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NBR 50001 </a:t>
            </a:r>
            <a:r>
              <a:rPr lang="pt-BR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determina a metodologia para determinação dos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devem ser registrados, mantidos, regularmente atualizados e comparados à linha de base energética estabelecida.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288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Escopo e fronteiras são os limites físicos e organizacionais do terminal portuário;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valor ou a medida quantitativa do desempenho de energia conforme definido pela organização” (ABNT, 2011)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NBR 50001 </a:t>
            </a:r>
            <a:r>
              <a:rPr lang="pt-BR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determina a metodologia para determinação dos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devem ser registrados, mantidos, regularmente atualizados e comparados à linha de base energética estabelecida.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288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Escopo e fronteiras são os limites físicos e organizacionais do terminal portuário;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valor ou a medida quantitativa do desempenho de energia conforme definido pela organização” (ABNT, 2011)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NBR 50001 </a:t>
            </a:r>
            <a:r>
              <a:rPr lang="pt-BR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determina a metodologia para determinação dos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devem ser registrados, mantidos, regularmente atualizados e comparados à linha de base energética estabelecida.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288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Escopo e fronteiras são os limites físicos e organizacionais do terminal portuário;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de uso significativo </a:t>
            </a: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econômico: relaciona o custo com energia e o lucro</a:t>
            </a:r>
            <a:r>
              <a:rPr lang="pt-BR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da organização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Impacto na produção  considera a qualidade da energia empregada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Requisitos legais  considera a existência de requisitos legais relacionados aos usos e consumos de energia</a:t>
            </a: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valor ou a medida quantitativa do desempenho de energia conforme definido pela organização” (ABNT, 2011)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NBR 50001 </a:t>
            </a:r>
            <a:r>
              <a:rPr lang="pt-BR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determina a metodologia para determinação dos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ü"/>
            </a:pPr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IDE’s</a:t>
            </a:r>
            <a:r>
              <a:rPr lang="pt-B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devem ser registrados, mantidos, regularmente atualizados e comparados à linha de base energética estabelecida.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288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Cargas gerais</a:t>
            </a:r>
            <a:r>
              <a:rPr lang="pt-BR" baseline="0" dirty="0" smtClean="0"/>
              <a:t> como: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veículos, pneus, madeira, brinquedos, aço, entre outros;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296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Cargas gerais</a:t>
            </a:r>
            <a:r>
              <a:rPr lang="pt-BR" baseline="0" dirty="0" smtClean="0"/>
              <a:t> como: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veículos, pneus, madeira, brinquedos, aço, entre outros;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296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Cargas gerais</a:t>
            </a:r>
            <a:r>
              <a:rPr lang="pt-BR" baseline="0" dirty="0" smtClean="0"/>
              <a:t> como: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veículos, pneus, madeira, brinquedos, aço, entre outros;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296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OBS: LEMBRANDO QUE O DIESEL E GLP</a:t>
            </a:r>
            <a:r>
              <a:rPr lang="pt-BR" baseline="0" dirty="0" smtClean="0"/>
              <a:t> NÃO SÃO RENOVÁVEIS (32%)</a:t>
            </a:r>
          </a:p>
          <a:p>
            <a:r>
              <a:rPr lang="pt-BR" baseline="0" dirty="0" smtClean="0"/>
              <a:t>RENOVÁVEIS  67%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635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0430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Citar que</a:t>
            </a:r>
            <a:r>
              <a:rPr lang="pt-BR" baseline="0" dirty="0" smtClean="0"/>
              <a:t> todos do nível C não possuem janelas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9128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1: 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Monitorar o consumo de energia das áreas TECON/Armazéns/Prédio Administrativo</a:t>
            </a:r>
          </a:p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 base em dados confiáveis 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partir da </a:t>
            </a:r>
            <a:r>
              <a:rPr lang="pt-BR" sz="1600" b="1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Adequação do Sistema </a:t>
            </a:r>
            <a:r>
              <a:rPr lang="pt-BR" sz="1600" b="1" i="1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Smart</a:t>
            </a:r>
            <a:r>
              <a:rPr lang="pt-BR" sz="1600" b="1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32 por profissionais habilitados</a:t>
            </a:r>
            <a:endParaRPr lang="pt-BR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x-none" sz="1600" b="1" smtClean="0">
                <a:latin typeface="Arial" panose="020B0604020202020204" pitchFamily="34" charset="0"/>
                <a:cs typeface="Arial" panose="020B0604020202020204" pitchFamily="34" charset="0"/>
              </a:rPr>
              <a:t>Objetivo 2: </a:t>
            </a:r>
            <a:r>
              <a:rPr lang="x-none" sz="1600" smtClean="0">
                <a:latin typeface="Arial" panose="020B0604020202020204" pitchFamily="34" charset="0"/>
                <a:cs typeface="Arial" panose="020B0604020202020204" pitchFamily="34" charset="0"/>
              </a:rPr>
              <a:t>Reduzir o consumo de Óleo Diesel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GLP e Energia Elétrica</a:t>
            </a:r>
          </a:p>
          <a:p>
            <a:pPr marL="0" lvl="2"/>
            <a:endParaRPr lang="pt-BR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3: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Reduzir as emissões de GEE</a:t>
            </a: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>
              <a:buAutoNum type="alphaLcParenR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Óleo diesel pelas empilhadeiras: substituição por biodiesel</a:t>
            </a:r>
          </a:p>
          <a:p>
            <a:pPr marL="342900" lvl="2" indent="-342900">
              <a:buAutoNum type="alphaLcParenR"/>
            </a:pPr>
            <a:endParaRPr lang="pt-BR" sz="1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3" indent="-34290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Necessidade de estudo detalhado (LOCAWEB, 2011)</a:t>
            </a:r>
          </a:p>
          <a:p>
            <a:pPr marL="800100" lvl="3" indent="-34290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Linha de base / consumo de 2012:</a:t>
            </a:r>
          </a:p>
          <a:p>
            <a:pPr marL="1257300" lvl="4" indent="-34290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de custos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 aproximadamente R$1.800,73 por ano</a:t>
            </a: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257300" lvl="4" indent="-34290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de 8% de emissões de GEE;</a:t>
            </a:r>
          </a:p>
          <a:p>
            <a:pPr marL="1257300" lvl="4" indent="-34290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Não emissão de 33,12 toneladas de CO</a:t>
            </a:r>
            <a:r>
              <a:rPr lang="pt-BR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2e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por ano</a:t>
            </a:r>
          </a:p>
          <a:p>
            <a:pPr marL="914400" lvl="4"/>
            <a:endParaRPr lang="pt-BR" sz="1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3" indent="-342900">
              <a:buFont typeface="Courier New" panose="02070309020205020404" pitchFamily="49" charset="0"/>
              <a:buChar char="o"/>
            </a:pPr>
            <a:endParaRPr lang="pt-BR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b) GLP pelo fogão industrial</a:t>
            </a:r>
          </a:p>
          <a:p>
            <a:pPr marL="0" lvl="2"/>
            <a:endParaRPr lang="pt-BR" sz="1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Equipamentos etiquetados pelo CONPET;</a:t>
            </a:r>
          </a:p>
          <a:p>
            <a:pPr marL="742950" lvl="3" indent="-28575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do desperdício de alimentos.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892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Setorização</a:t>
            </a:r>
            <a:r>
              <a:rPr lang="pt-BR" sz="16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circuitos </a:t>
            </a:r>
            <a:r>
              <a:rPr lang="x-none" sz="1600" smtClean="0">
                <a:latin typeface="Arial" panose="020B0604020202020204" pitchFamily="34" charset="0"/>
                <a:cs typeface="Arial" panose="020B0604020202020204" pitchFamily="34" charset="0"/>
              </a:rPr>
              <a:t>para melhor integração entre a iluminação artificial e natural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R$145*132 Peças = R$19.140,00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consumo de energia elétrica voltada à iluminação em cerca de 41%;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Não emissão de 0,032 toneladas de CO</a:t>
            </a:r>
            <a:r>
              <a:rPr lang="pt-BR" sz="1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para cada 1000 horas de consumo;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Tempo do retorno do investimento de aproximadamente </a:t>
            </a:r>
            <a:r>
              <a:rPr lang="pt-B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anos e 11 meses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dos custos com o descarte das lâmpadas (PHILIPS, 2013).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do custo do terminal portuário com manutenção das lâmpadas 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t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empo de vida 40.000 horas (15 anos), considerando um tempo de uso de 10 horas diárias, 22 dias mensais.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528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Equipamentos devem respeitar os índices de eficiência mínima enquadrados na faixa "A" de classificação do PBE, desenvolvido pelo INMETRO (falar com figura)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05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 eficiência, menor consumo e emissões associadas.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722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Inclusão de janelas maiores em ambientes situados nas áreas perimetrais da edificação </a:t>
            </a: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condições para aproveitamento da luz natural.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Setores com IEE nível “B” possuem maior potencial para ampliação das janelas </a:t>
            </a: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têm </a:t>
            </a: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janelas consideravelmente pequenas (≤30%) em comparação com a área da parede em que ocupam.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5808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Possuem eficiência térmica, ao contrário das persianas;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uso de películas nos vidros deve ser evitado a partir do dimensionamento correto das proteções solares (USP, 2013);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Segundo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Gelbcke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(2012) o custo do brise-soleil depende de vários fatores, não sendo possível definir um preço fixo por m². 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Variação conforme o projeto do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brise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método construtivo, instalação e tipo de material. 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Preços normalmente variam de R$200,00 a R$ 800,00.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2049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Variação de até 7ºC entre a temperatura interna e externa, em períodos de alta insolação (LAMBERTS et. al</a:t>
            </a: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(2010).</a:t>
            </a: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667 m²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custaria cerca de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R$133.400,00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média de R$200 por m².</a:t>
            </a:r>
          </a:p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Melhoria do clima urbano com a purificação do ar, redução de pó e variação das temperaturas 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7833-8EF7-4C43-BFCF-EEAB3C47B4F5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94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90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13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184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49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056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43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08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01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6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79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32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D4997-5983-4954-8524-3B299448B7FA}" type="datetimeFigureOut">
              <a:rPr lang="pt-BR" smtClean="0"/>
              <a:pPr/>
              <a:t>18/05/2014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B51F4-00AB-445E-B721-B1703DF526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68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microsoft.com/office/2007/relationships/hdphoto" Target="../media/hdphoto1.wdp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6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microsoft.com/office/2007/relationships/hdphoto" Target="../media/hdphoto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4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2348880"/>
            <a:ext cx="7848872" cy="1800200"/>
          </a:xfrm>
        </p:spPr>
        <p:txBody>
          <a:bodyPr>
            <a:normAutofit/>
          </a:bodyPr>
          <a:lstStyle/>
          <a:p>
            <a:pPr algn="ctr"/>
            <a:r>
              <a:rPr lang="pt-BR" sz="2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DIAGNÓSTICO ENERGÉTICO DE UM TERMINAL PORTUÁRIO LOCALIZADO EM ITAJAÍ-SC COM BASE NA NBR ISO 50001:2011</a:t>
            </a:r>
            <a:endParaRPr lang="pt-BR" sz="2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2800" dirty="0"/>
          </a:p>
        </p:txBody>
      </p:sp>
      <p:pic>
        <p:nvPicPr>
          <p:cNvPr id="1026" name="Picture 2" descr="logo UnivaliAzulOfici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446" y="463527"/>
            <a:ext cx="1278002" cy="877241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186688" y="4211796"/>
            <a:ext cx="6836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LEITE,</a:t>
            </a:r>
            <a:r>
              <a:rPr kumimoji="0" lang="pt-B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t-B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Thayrine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Andressa 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Pereira.</a:t>
            </a:r>
            <a:r>
              <a:rPr lang="pt-B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pt-BR" dirty="0" smtClean="0">
                <a:latin typeface="Arial" pitchFamily="34" charset="0"/>
                <a:cs typeface="Times New Roman" pitchFamily="18" charset="0"/>
              </a:rPr>
              <a:t>MARIN, </a:t>
            </a:r>
            <a:r>
              <a:rPr lang="pt-BR" dirty="0" smtClean="0">
                <a:latin typeface="Arial" pitchFamily="34" charset="0"/>
                <a:cs typeface="Times New Roman" pitchFamily="18" charset="0"/>
              </a:rPr>
              <a:t>Camila </a:t>
            </a:r>
            <a:r>
              <a:rPr lang="pt-BR" dirty="0" err="1" smtClean="0">
                <a:latin typeface="Arial" pitchFamily="34" charset="0"/>
                <a:cs typeface="Times New Roman" pitchFamily="18" charset="0"/>
              </a:rPr>
              <a:t>Burigo</a:t>
            </a:r>
            <a:r>
              <a:rPr lang="pt-B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pt-BR" dirty="0" smtClean="0">
                <a:latin typeface="Arial" pitchFamily="34" charset="0"/>
                <a:cs typeface="Times New Roman" pitchFamily="18" charset="0"/>
              </a:rPr>
              <a:t>Marin</a:t>
            </a:r>
            <a:r>
              <a:rPr lang="pt-BR" dirty="0" smtClean="0">
                <a:latin typeface="Arial" pitchFamily="34" charset="0"/>
                <a:cs typeface="Times New Roman" pitchFamily="18" charset="0"/>
              </a:rPr>
              <a:t>.</a:t>
            </a:r>
            <a:endParaRPr lang="pt-BR" dirty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555776" y="5157192"/>
            <a:ext cx="4050590" cy="212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899829" rIns="91440" bIns="89982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Porto Alegre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pt-B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20 de </a:t>
            </a:r>
            <a:r>
              <a:rPr lang="pt-BR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maio de 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2014.</a:t>
            </a:r>
            <a:endParaRPr kumimoji="0" 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7887"/>
            <a:ext cx="6871410" cy="1368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2" descr="logo UnivaliAzulOfici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6926" y="2430861"/>
            <a:ext cx="2124832" cy="145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113" b="78268"/>
          <a:stretch/>
        </p:blipFill>
        <p:spPr>
          <a:xfrm>
            <a:off x="0" y="0"/>
            <a:ext cx="9180512" cy="1146412"/>
          </a:xfrm>
          <a:prstGeom prst="rect">
            <a:avLst/>
          </a:prstGeom>
        </p:spPr>
      </p:pic>
      <p:sp>
        <p:nvSpPr>
          <p:cNvPr id="16" name="Título 1"/>
          <p:cNvSpPr txBox="1">
            <a:spLocks/>
          </p:cNvSpPr>
          <p:nvPr/>
        </p:nvSpPr>
        <p:spPr>
          <a:xfrm>
            <a:off x="395536" y="-27384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1" i="0" u="none" strike="noStrike" kern="1200" cap="none" spc="0" normalizeH="0" baseline="0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INTRODUÇÃO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4338" name="Picture 2" descr="https://encrypted-tbn0.gstatic.com/images?q=tbn:ANd9GcRO2yI36u_DXJD_ED_DAC8__mC8z8r7e8wykzzpu1ohusYJt9ZDO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7" r="27470"/>
          <a:stretch/>
        </p:blipFill>
        <p:spPr bwMode="auto">
          <a:xfrm>
            <a:off x="3984765" y="3789965"/>
            <a:ext cx="1516906" cy="268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195736" y="5085184"/>
            <a:ext cx="21602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195736" y="5445224"/>
            <a:ext cx="21602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2255597" y="4581128"/>
            <a:ext cx="21602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1906759" y="2636912"/>
            <a:ext cx="577953" cy="396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 flipH="1">
            <a:off x="1155896" y="5553236"/>
            <a:ext cx="58017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Picture 6" descr="http://economia.culturamix.com/blog/wp-content/gallery/poupar-sempre/poupar-sempre-3.jpg"/>
          <p:cNvPicPr>
            <a:picLocks noChangeAspect="1" noChangeArrowheads="1"/>
          </p:cNvPicPr>
          <p:nvPr/>
        </p:nvPicPr>
        <p:blipFill>
          <a:blip r:embed="rId6" cstate="print"/>
          <a:srcRect l="16441" t="8220" r="9572" b="9572"/>
          <a:stretch>
            <a:fillRect/>
          </a:stretch>
        </p:blipFill>
        <p:spPr bwMode="auto">
          <a:xfrm>
            <a:off x="3707904" y="1043135"/>
            <a:ext cx="2016224" cy="1881809"/>
          </a:xfrm>
          <a:prstGeom prst="rect">
            <a:avLst/>
          </a:prstGeom>
          <a:noFill/>
        </p:spPr>
      </p:pic>
      <p:pic>
        <p:nvPicPr>
          <p:cNvPr id="21" name="Picture 2" descr="http://environmentalmonitoringsolutions.files.wordpress.com/2012/07/iso-50001-300x217.jpg"/>
          <p:cNvPicPr>
            <a:picLocks noChangeAspect="1" noChangeArrowheads="1"/>
          </p:cNvPicPr>
          <p:nvPr/>
        </p:nvPicPr>
        <p:blipFill rotWithShape="1">
          <a:blip r:embed="rId7" cstate="print"/>
          <a:srcRect t="20948" b="19427"/>
          <a:stretch/>
        </p:blipFill>
        <p:spPr bwMode="auto">
          <a:xfrm>
            <a:off x="6444207" y="2817632"/>
            <a:ext cx="2361369" cy="1187432"/>
          </a:xfrm>
          <a:prstGeom prst="rect">
            <a:avLst/>
          </a:prstGeom>
          <a:noFill/>
        </p:spPr>
      </p:pic>
      <p:sp>
        <p:nvSpPr>
          <p:cNvPr id="23" name="Retângulo 22"/>
          <p:cNvSpPr/>
          <p:nvPr/>
        </p:nvSpPr>
        <p:spPr>
          <a:xfrm>
            <a:off x="1833807" y="3333199"/>
            <a:ext cx="577953" cy="396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835696" y="3729889"/>
            <a:ext cx="577953" cy="396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107504" y="3140968"/>
            <a:ext cx="577953" cy="3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3706015" y="5162660"/>
            <a:ext cx="577953" cy="3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7" name="Picture 6" descr="http://quimica-dorgival.zip.net/images/lid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4769" y="1772816"/>
            <a:ext cx="2195023" cy="2017149"/>
          </a:xfrm>
          <a:prstGeom prst="rect">
            <a:avLst/>
          </a:prstGeom>
          <a:noFill/>
        </p:spPr>
      </p:pic>
      <p:pic>
        <p:nvPicPr>
          <p:cNvPr id="29" name="Picture 14" descr="http://4.bp.blogspot.com/_3t-LrfJbw0w/TAebc5JTXuI/AAAAAAAABWc/4DMDcDj-g5c/s1600/Emiss%C3%A3o+g%C3%A1s1.jpg"/>
          <p:cNvPicPr>
            <a:picLocks noChangeAspect="1" noChangeArrowheads="1"/>
          </p:cNvPicPr>
          <p:nvPr/>
        </p:nvPicPr>
        <p:blipFill>
          <a:blip r:embed="rId9" cstate="print"/>
          <a:srcRect l="8696"/>
          <a:stretch>
            <a:fillRect/>
          </a:stretch>
        </p:blipFill>
        <p:spPr bwMode="auto">
          <a:xfrm>
            <a:off x="389917" y="3837894"/>
            <a:ext cx="2448272" cy="1647989"/>
          </a:xfrm>
          <a:prstGeom prst="rect">
            <a:avLst/>
          </a:prstGeom>
          <a:noFill/>
        </p:spPr>
      </p:pic>
      <p:cxnSp>
        <p:nvCxnSpPr>
          <p:cNvPr id="4" name="Conector reto 3"/>
          <p:cNvCxnSpPr/>
          <p:nvPr/>
        </p:nvCxnSpPr>
        <p:spPr>
          <a:xfrm flipH="1">
            <a:off x="1547664" y="5485883"/>
            <a:ext cx="1" cy="73001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>
            <a:off x="1530272" y="6184183"/>
            <a:ext cx="1817592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/>
          <p:cNvSpPr/>
          <p:nvPr/>
        </p:nvSpPr>
        <p:spPr>
          <a:xfrm>
            <a:off x="5364088" y="4645553"/>
            <a:ext cx="577953" cy="3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5220072" y="5301208"/>
            <a:ext cx="577953" cy="3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5220072" y="5702720"/>
            <a:ext cx="577953" cy="3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3563888" y="5949280"/>
            <a:ext cx="577953" cy="3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4" name="Conector de seta reta 33"/>
          <p:cNvCxnSpPr/>
          <p:nvPr/>
        </p:nvCxnSpPr>
        <p:spPr>
          <a:xfrm flipV="1">
            <a:off x="4716016" y="2924944"/>
            <a:ext cx="0" cy="7200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/>
          <p:nvPr/>
        </p:nvCxnSpPr>
        <p:spPr>
          <a:xfrm>
            <a:off x="7612344" y="1984039"/>
            <a:ext cx="0" cy="94090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 flipV="1">
            <a:off x="5724128" y="1988840"/>
            <a:ext cx="1888216" cy="174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" descr="http://us.123rf.com/400wm/400/400/tongchuwit/tongchuwit1210/tongchuwit121000015/15589075-pdca-plan-do-check-act-sobre-un-fondo-blanco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9" b="6897"/>
          <a:stretch/>
        </p:blipFill>
        <p:spPr bwMode="auto">
          <a:xfrm>
            <a:off x="6549595" y="4011185"/>
            <a:ext cx="2120437" cy="184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tângulo 49"/>
          <p:cNvSpPr/>
          <p:nvPr/>
        </p:nvSpPr>
        <p:spPr>
          <a:xfrm>
            <a:off x="7092280" y="4797152"/>
            <a:ext cx="98176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58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en/4/44/Question_mark_(black_on_white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389">
            <a:off x="3296108" y="709367"/>
            <a:ext cx="2507632" cy="316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upload.wikimedia.org/wikipedia/en/4/44/Question_mark_(black_on_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8645">
            <a:off x="5994221" y="2078322"/>
            <a:ext cx="1401775" cy="177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upload.wikimedia.org/wikipedia/en/4/44/Question_mark_(black_on_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9476">
            <a:off x="1396607" y="2110528"/>
            <a:ext cx="1350780" cy="17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upload.wikimedia.org/wikipedia/en/4/44/Question_mark_(black_on_white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4906">
            <a:off x="3008818" y="4077826"/>
            <a:ext cx="1393463" cy="175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upload.wikimedia.org/wikipedia/en/4/44/Question_mark_(black_on_white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449" y="4307184"/>
            <a:ext cx="1259375" cy="159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395536" y="2732722"/>
            <a:ext cx="8595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planejar a gestão de energia em uma organização?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1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-36512" y="0"/>
            <a:ext cx="9180512" cy="1146412"/>
          </a:xfrm>
          <a:prstGeom prst="rect">
            <a:avLst/>
          </a:prstGeom>
        </p:spPr>
      </p:pic>
      <p:sp>
        <p:nvSpPr>
          <p:cNvPr id="16" name="Título 1"/>
          <p:cNvSpPr txBox="1">
            <a:spLocks/>
          </p:cNvSpPr>
          <p:nvPr/>
        </p:nvSpPr>
        <p:spPr>
          <a:xfrm>
            <a:off x="323528" y="-18256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7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</a:t>
            </a:r>
            <a:r>
              <a:rPr kumimoji="0" lang="pt-BR" sz="2700" b="1" i="0" u="none" strike="noStrike" kern="1200" cap="none" spc="0" normalizeH="0" baseline="0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os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323528" y="1052736"/>
            <a:ext cx="8748464" cy="485313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Symbol" pitchFamily="18" charset="2"/>
              <a:buNone/>
            </a:pPr>
            <a:r>
              <a:rPr lang="pt-BR" sz="1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Geral   </a:t>
            </a:r>
            <a:endParaRPr lang="pt-BR" sz="1900" b="1" dirty="0" smtClean="0">
              <a:solidFill>
                <a:srgbClr val="FF3333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pt-BR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o diagnóstico energético em um terminal portuário localizado em Itajaí-SC através da aplicação da NBR ISO 50001:2011.</a:t>
            </a:r>
          </a:p>
          <a:p>
            <a:pPr algn="just"/>
            <a:endParaRPr lang="pt-B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Symbol" pitchFamily="18" charset="2"/>
              <a:buNone/>
            </a:pPr>
            <a:r>
              <a:rPr lang="pt-BR" sz="1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Específicos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5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pt-BR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Caracterizar a matriz energética do terminal portuário;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pt-BR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 as áreas de uso significativo de energia do terminal portuário;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pt-BR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 ações que possibilitem a melhoria do desempenho energético do terminal portuário;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endParaRPr lang="pt-BR" sz="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pt-BR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 possibilidades de alterações ou melhorias na matriz energética da empresa no sentido de reduzir as emissões de CO</a:t>
            </a:r>
            <a:r>
              <a:rPr lang="pt-BR" sz="19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pt-BR" sz="1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Symbol" pitchFamily="18" charset="2"/>
              <a:buNone/>
            </a:pPr>
            <a:endParaRPr lang="pt-BR" sz="1900" b="1" dirty="0" smtClean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1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3450696"/>
          </a:xfrm>
        </p:spPr>
        <p:txBody>
          <a:bodyPr>
            <a:normAutofit/>
          </a:bodyPr>
          <a:lstStyle/>
          <a:p>
            <a:pPr algn="just">
              <a:buClrTx/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Níveis de abordagem energética propostos por Ferreira (1994).</a:t>
            </a:r>
          </a:p>
          <a:p>
            <a:pPr algn="just">
              <a:buFont typeface="Wingdings" pitchFamily="2" charset="2"/>
              <a:buChar char="q"/>
            </a:pPr>
            <a:endParaRPr lang="pt-BR" sz="2400" dirty="0">
              <a:latin typeface="+mj-lt"/>
            </a:endParaRPr>
          </a:p>
        </p:txBody>
      </p:sp>
      <p:pic>
        <p:nvPicPr>
          <p:cNvPr id="7" name="Imagem 31" descr="C:\Users\Thayrine\Desktop\Diagrama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204864"/>
            <a:ext cx="5472608" cy="381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9512" y="5995629"/>
            <a:ext cx="341561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500" b="1" i="0" u="none" strike="noStrike" cap="none" normalizeH="0" baseline="0" dirty="0" smtClean="0" bmk="_Toc35816349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Fonte: Adaptado de Ferreira</a:t>
            </a:r>
            <a:r>
              <a:rPr kumimoji="0" lang="pt-BR" sz="1500" b="1" i="0" u="none" strike="noStrike" cap="none" normalizeH="0" dirty="0" smtClean="0" bmk="_Toc35816349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pt-BR" sz="1500" b="1" i="0" u="none" strike="noStrike" cap="none" normalizeH="0" baseline="0" dirty="0" smtClean="0" bmk="_Toc35816349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1994).</a:t>
            </a:r>
            <a:endParaRPr kumimoji="0" lang="pt-B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eta para a direita listrada 1"/>
          <p:cNvSpPr/>
          <p:nvPr/>
        </p:nvSpPr>
        <p:spPr>
          <a:xfrm>
            <a:off x="3923928" y="2852936"/>
            <a:ext cx="648072" cy="360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a direita listrada 10"/>
          <p:cNvSpPr/>
          <p:nvPr/>
        </p:nvSpPr>
        <p:spPr>
          <a:xfrm>
            <a:off x="4644008" y="4103891"/>
            <a:ext cx="648072" cy="360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direita listrada 11"/>
          <p:cNvSpPr/>
          <p:nvPr/>
        </p:nvSpPr>
        <p:spPr>
          <a:xfrm>
            <a:off x="5508104" y="5229200"/>
            <a:ext cx="648072" cy="360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4355976" y="2780928"/>
            <a:ext cx="25202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 Portuário</a:t>
            </a:r>
            <a:endParaRPr lang="pt-B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292080" y="3789040"/>
            <a:ext cx="3851920" cy="1045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 de Contêineres (TECON)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Armazéns I e II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Prédio Administrativo</a:t>
            </a:r>
            <a:endParaRPr lang="pt-B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156176" y="5229200"/>
            <a:ext cx="24559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Prédio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Administrativo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setores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8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METODOLOGIA</a:t>
            </a:r>
            <a:endParaRPr lang="pt-BR" sz="2800" b="1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8100392" y="481236"/>
            <a:ext cx="1080120" cy="323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1" y="2699641"/>
            <a:ext cx="683568" cy="4158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8693238" y="3573016"/>
            <a:ext cx="487274" cy="3284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35496" y="0"/>
            <a:ext cx="755575" cy="268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9" y="160734"/>
            <a:ext cx="8105775" cy="6724650"/>
          </a:xfrm>
          <a:prstGeom prst="rect">
            <a:avLst/>
          </a:prstGeom>
        </p:spPr>
      </p:pic>
      <p:sp>
        <p:nvSpPr>
          <p:cNvPr id="8" name="Retângulo de cantos arredondados 7"/>
          <p:cNvSpPr/>
          <p:nvPr/>
        </p:nvSpPr>
        <p:spPr>
          <a:xfrm>
            <a:off x="971600" y="1988840"/>
            <a:ext cx="1728192" cy="576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3059832" y="1340768"/>
            <a:ext cx="2016224" cy="4823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5868144" y="1916832"/>
            <a:ext cx="1944216" cy="4823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5897693" y="2575738"/>
            <a:ext cx="1944216" cy="4103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67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Metodologia</a:t>
            </a:r>
            <a:endParaRPr kumimoji="0" lang="pt-BR" sz="32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100392" y="481236"/>
            <a:ext cx="1080120" cy="323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1" y="2699641"/>
            <a:ext cx="683568" cy="4158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8693238" y="3573016"/>
            <a:ext cx="487274" cy="3284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7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28" name="Retângulo 27"/>
          <p:cNvSpPr/>
          <p:nvPr/>
        </p:nvSpPr>
        <p:spPr>
          <a:xfrm>
            <a:off x="35496" y="0"/>
            <a:ext cx="755575" cy="268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9" y="160734"/>
            <a:ext cx="8105775" cy="6724650"/>
          </a:xfrm>
          <a:prstGeom prst="rect">
            <a:avLst/>
          </a:prstGeom>
        </p:spPr>
      </p:pic>
      <p:sp>
        <p:nvSpPr>
          <p:cNvPr id="30" name="Retângulo de cantos arredondados 29"/>
          <p:cNvSpPr/>
          <p:nvPr/>
        </p:nvSpPr>
        <p:spPr>
          <a:xfrm>
            <a:off x="6228184" y="3140968"/>
            <a:ext cx="2376264" cy="4103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134308" y="2992884"/>
            <a:ext cx="5085764" cy="3592473"/>
          </a:xfrm>
          <a:prstGeom prst="roundRect">
            <a:avLst/>
          </a:prstGeom>
          <a:solidFill>
            <a:srgbClr val="FFFF9F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B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Abordagem Global – Nível 1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Terminal Portuário</a:t>
            </a:r>
          </a:p>
          <a:p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Fontes de Energia (</a:t>
            </a:r>
            <a:r>
              <a:rPr lang="pt-BR" sz="17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 x Não </a:t>
            </a:r>
            <a:r>
              <a:rPr lang="pt-BR" sz="17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Fins utilizados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pt-BR" sz="1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Dados </a:t>
            </a:r>
            <a:r>
              <a:rPr lang="pt-BR" sz="1750" dirty="0">
                <a:latin typeface="Arial" panose="020B0604020202020204" pitchFamily="34" charset="0"/>
                <a:cs typeface="Arial" panose="020B0604020202020204" pitchFamily="34" charset="0"/>
              </a:rPr>
              <a:t>de consumo/custo de energia:</a:t>
            </a:r>
            <a:endParaRPr lang="pt-BR" sz="17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	-   </a:t>
            </a:r>
            <a:r>
              <a:rPr lang="pt-BR" sz="1750" i="1" dirty="0" smtClean="0">
                <a:latin typeface="Arial" panose="020B0604020202020204" pitchFamily="34" charset="0"/>
                <a:cs typeface="Arial" panose="020B0604020202020204" pitchFamily="34" charset="0"/>
              </a:rPr>
              <a:t>Faturas de energia (CELESC)</a:t>
            </a:r>
          </a:p>
          <a:p>
            <a:pPr lvl="1"/>
            <a:r>
              <a:rPr lang="pt-BR" sz="175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75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  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Nº funcionários</a:t>
            </a:r>
          </a:p>
          <a:p>
            <a:pPr marL="1200150" lvl="2" indent="-285750">
              <a:buFontTx/>
              <a:buChar char="-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Área dos ambientes.</a:t>
            </a:r>
          </a:p>
          <a:p>
            <a:pPr marL="742950" lvl="1" indent="-285750">
              <a:buFontTx/>
              <a:buChar char="-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eta em curva para a direita 12"/>
          <p:cNvSpPr/>
          <p:nvPr/>
        </p:nvSpPr>
        <p:spPr>
          <a:xfrm>
            <a:off x="559743" y="3429000"/>
            <a:ext cx="339849" cy="488098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18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0" grpId="0" animBg="1"/>
      <p:bldP spid="3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8748464" y="481236"/>
            <a:ext cx="395536" cy="323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-36512" y="2699641"/>
            <a:ext cx="642689" cy="4191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8693238" y="3573016"/>
            <a:ext cx="487274" cy="3284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Metodologia</a:t>
            </a:r>
            <a:endParaRPr kumimoji="0" lang="pt-BR" sz="32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884368" y="481236"/>
            <a:ext cx="1080120" cy="323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35496" y="0"/>
            <a:ext cx="755575" cy="268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81" y="110658"/>
            <a:ext cx="8105775" cy="672465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34308" y="2992884"/>
            <a:ext cx="5085764" cy="3005078"/>
          </a:xfrm>
          <a:prstGeom prst="roundRect">
            <a:avLst/>
          </a:prstGeom>
          <a:solidFill>
            <a:srgbClr val="FFFF9F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B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Abordagem por Área – Nível 2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TECON/Armazéns/P.A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Dados de consumo/custo de energia:</a:t>
            </a:r>
          </a:p>
          <a:p>
            <a:pPr lvl="1"/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-   </a:t>
            </a:r>
            <a:r>
              <a:rPr lang="pt-BR" sz="175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7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 32</a:t>
            </a:r>
          </a:p>
          <a:p>
            <a:pPr marL="742950" lvl="1" indent="-285750">
              <a:buFontTx/>
              <a:buChar char="-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Nº funcionários</a:t>
            </a:r>
          </a:p>
          <a:p>
            <a:pPr marL="742950" lvl="1" indent="-285750">
              <a:buFontTx/>
              <a:buChar char="-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Nº contêineres </a:t>
            </a:r>
            <a:r>
              <a:rPr lang="pt-BR" sz="17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reefer</a:t>
            </a:r>
            <a:endParaRPr lang="pt-BR" sz="17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Área dos ambientes (m²)</a:t>
            </a:r>
          </a:p>
          <a:p>
            <a:pPr marL="742950" lvl="1" indent="-285750">
              <a:buFontTx/>
              <a:buChar char="-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eta em curva para a direita 16"/>
          <p:cNvSpPr/>
          <p:nvPr/>
        </p:nvSpPr>
        <p:spPr>
          <a:xfrm>
            <a:off x="559743" y="3429000"/>
            <a:ext cx="339849" cy="488098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6156176" y="3090125"/>
            <a:ext cx="2376264" cy="4103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68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Metodologia</a:t>
            </a:r>
            <a:endParaRPr kumimoji="0" lang="pt-BR" sz="32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748464" y="481236"/>
            <a:ext cx="395536" cy="323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9" y="133350"/>
            <a:ext cx="8105775" cy="6724650"/>
          </a:xfrm>
          <a:prstGeom prst="rect">
            <a:avLst/>
          </a:prstGeom>
        </p:spPr>
      </p:pic>
      <p:sp>
        <p:nvSpPr>
          <p:cNvPr id="15" name="Retângulo de cantos arredondados 14"/>
          <p:cNvSpPr/>
          <p:nvPr/>
        </p:nvSpPr>
        <p:spPr>
          <a:xfrm>
            <a:off x="6228184" y="3090628"/>
            <a:ext cx="2376264" cy="4103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0"/>
            <a:ext cx="755575" cy="268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0" y="2666242"/>
            <a:ext cx="642689" cy="4191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2992884"/>
            <a:ext cx="5256584" cy="3481804"/>
          </a:xfrm>
          <a:prstGeom prst="roundRect">
            <a:avLst/>
          </a:prstGeom>
          <a:solidFill>
            <a:srgbClr val="FFFF9F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B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Abordagem Detalhada – Nível 3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setores do P.A.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Dados relacionados ao consumo de energia:</a:t>
            </a:r>
          </a:p>
          <a:p>
            <a:pPr marL="742950" lvl="1" indent="-285750">
              <a:buFontTx/>
              <a:buChar char="-"/>
            </a:pPr>
            <a:endParaRPr lang="pt-B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Equipamentos elétricos (potência e ENCE)</a:t>
            </a:r>
          </a:p>
          <a:p>
            <a:pPr marL="742950" lvl="1" indent="-285750">
              <a:buFontTx/>
              <a:buChar char="-"/>
            </a:pPr>
            <a:r>
              <a:rPr lang="pt-BR" sz="17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Iluminância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 média (lux)</a:t>
            </a:r>
          </a:p>
          <a:p>
            <a:pPr marL="742950" lvl="1" indent="-285750">
              <a:buFontTx/>
              <a:buChar char="-"/>
            </a:pP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 dos ambientes (</a:t>
            </a:r>
            <a:r>
              <a:rPr lang="pt-BR" sz="175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IEEA)</a:t>
            </a:r>
          </a:p>
          <a:p>
            <a:pPr lvl="1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8656726" y="3573016"/>
            <a:ext cx="487274" cy="3284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em curva para a direita 13"/>
          <p:cNvSpPr/>
          <p:nvPr/>
        </p:nvSpPr>
        <p:spPr>
          <a:xfrm>
            <a:off x="467544" y="3444958"/>
            <a:ext cx="339849" cy="488098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2008" y="44624"/>
            <a:ext cx="9036496" cy="6741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Picture 2" descr="http://cincoerres.files.wordpress.com/2010/05/proce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68" y="1842690"/>
            <a:ext cx="5184576" cy="287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35496" y="72008"/>
            <a:ext cx="9036496" cy="6741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74530"/>
              </p:ext>
            </p:extLst>
          </p:nvPr>
        </p:nvGraphicFramePr>
        <p:xfrm>
          <a:off x="539552" y="1214955"/>
          <a:ext cx="8280920" cy="41273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4376"/>
                <a:gridCol w="1008112"/>
                <a:gridCol w="1584176"/>
                <a:gridCol w="1224136"/>
                <a:gridCol w="1080120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Critério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Pontuação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5546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4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Orientação geográfica da janela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(Sul)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(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Oeste)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(Leste)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(Norte)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</a:tr>
              <a:tr h="17100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2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</a:tr>
              <a:tr h="26214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pt-BR" sz="14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 janela com relação à parede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(a≤30%)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(30&gt;a≤50%)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(50%&lt;a&lt;70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1645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2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55461"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 paredes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(Escura)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(Média)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(Clara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1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2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146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5546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teto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(Escura)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(Média)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(Clara)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28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2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5546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Cor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piso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(Escura)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(Média)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(Clara)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28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1007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3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pt-BR" sz="14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Iluminância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média medida 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(Não atende à NBR 5413)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(Atende à NBR 5413)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100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1007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Ventilação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cruzada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(Não)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(Sim)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100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146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Existência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persianas 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(Não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(Sim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146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pt-BR" sz="14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6638" marR="466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F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20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uiExpand="1" build="p" animBg="1"/>
      <p:bldP spid="14" grpId="0" uiExpand="1" animBg="1"/>
      <p:bldP spid="3" grpId="0" animBg="1"/>
      <p:bldP spid="3" grpId="1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Metodologia</a:t>
            </a:r>
            <a:endParaRPr kumimoji="0" lang="pt-BR" sz="32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13" y="160734"/>
            <a:ext cx="8105775" cy="672465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8892480" y="481236"/>
            <a:ext cx="251520" cy="323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6444208" y="3604931"/>
            <a:ext cx="2376264" cy="54414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899592" cy="29923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8892480" y="3741561"/>
            <a:ext cx="251520" cy="3143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6084168" y="5229200"/>
            <a:ext cx="2016224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444208" y="4725144"/>
            <a:ext cx="2448272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6084168" y="6237312"/>
            <a:ext cx="2088232" cy="6206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6084168" y="5733256"/>
            <a:ext cx="2088232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6444208" y="4221088"/>
            <a:ext cx="2376264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52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7544" y="2122978"/>
            <a:ext cx="8445624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000" b="1" dirty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Escopo/Fronteiras do SGE</a:t>
            </a:r>
          </a:p>
          <a:p>
            <a:pPr algn="just"/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Compreende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as atividades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armazenagem e operação portuária de exportação e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importação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Movimentação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contêiners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 de cargas soltas (“break bulk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”);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Armazéns para carga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geral;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Terminal de contêineres frigorificados 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secos (TECON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pt-B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Serviços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portuários na importação e/ou exportação.</a:t>
            </a:r>
          </a:p>
        </p:txBody>
      </p:sp>
      <p:sp>
        <p:nvSpPr>
          <p:cNvPr id="2" name="Retângulo 1"/>
          <p:cNvSpPr/>
          <p:nvPr/>
        </p:nvSpPr>
        <p:spPr>
          <a:xfrm>
            <a:off x="302840" y="1268760"/>
            <a:ext cx="8157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Requisitos Gerais da NBR ISO 50001:2011</a:t>
            </a:r>
            <a:endParaRPr lang="pt-BR" sz="240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32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RESULTADOS E DISCUSSÃO</a:t>
            </a:r>
            <a:endParaRPr lang="pt-BR" sz="2800" b="1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99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RESULTADOS E DISCUSSÃO</a:t>
            </a:r>
            <a:endParaRPr lang="pt-BR" sz="2700" b="1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Espaço Reservado para Conteúdo 3"/>
          <p:cNvPicPr>
            <a:picLocks noGrp="1"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3" t="-1" r="13536" b="82294"/>
          <a:stretch/>
        </p:blipFill>
        <p:spPr bwMode="auto">
          <a:xfrm>
            <a:off x="899592" y="2290329"/>
            <a:ext cx="7200800" cy="10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83568" y="1268760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Política Energética</a:t>
            </a:r>
            <a:endParaRPr lang="pt-BR" sz="2400" b="1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endParaRPr lang="pt-BR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Assegurar a armazenagem e a operação portuária de exportação e importação com </a:t>
            </a:r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maior eficiência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e a melhoria contínua dos processos de negócio, atendendo os requisitos legais e permitindo a </a:t>
            </a:r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redução do consumo de energia e dos impactos sobre a matriz energética do terminal portuário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”. 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09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Requisitos Legais e outros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010734"/>
              </p:ext>
            </p:extLst>
          </p:nvPr>
        </p:nvGraphicFramePr>
        <p:xfrm>
          <a:off x="302840" y="1100736"/>
          <a:ext cx="8733656" cy="5204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4984"/>
                <a:gridCol w="6048672"/>
              </a:tblGrid>
              <a:tr h="312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Requisito Legal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Descrição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nº 87079/82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de Mobilização Energética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3017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Portaria Interministerial nº 1877/85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PROCEL – Programa Nacional de Conservação de Energia Elétrica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nº 99.656/90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Administração Federal e CICE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de 18/07/91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CONPET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de 08/12/93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Prêmio Nacional da Conservação de Energia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9427/96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ANEEL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2062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9478/97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do Petróleo e ANP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2210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</a:t>
                      </a:r>
                      <a:r>
                        <a:rPr lang="pt-BR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9991/00</a:t>
                      </a: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Investimentos em pesquisa e desenvolvimento e em eficiência energética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Resolução nº 456/00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Condições Gerais de Fornecimento de Energia Elétrica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9991/00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Fundo Setorial de Energia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nº3867/01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Regulamenta a Lei nº 9991/00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10295/01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da Eficiência Energética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nº 4059/01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Regulamenta a Lei nº 10295/01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294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nº 4131/02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Medidas emergenciais de redução do consumo de energia elétrica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10438/02 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Proinfa</a:t>
                      </a: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 CDE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2012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Decreto nº 5267/04 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MME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10848/04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Comercialização de energia elétrica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Resolução Normativa nº 300/08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Aplicação de recursos em programas de eficiência energética;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1815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 nº 12212/10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Tarifa Social de Energia Elétrica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  <a:tr h="4724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Instrução Normativa nº 01/10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Critérios de sustentabilidade ambiental na aquisição de bens, contratação de serviços ou obras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713" marR="38713" marT="0" marB="0"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-36512" y="6397276"/>
            <a:ext cx="927048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pt-BR" sz="1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Não foram identificados outros requisitos (acordos internos relacionados à energia).</a:t>
            </a:r>
            <a:endParaRPr lang="pt-BR" sz="1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1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Análise do uso e consumo de energia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2" name="Picture 2" descr="20131015_1254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7" b="11479"/>
          <a:stretch>
            <a:fillRect/>
          </a:stretch>
        </p:blipFill>
        <p:spPr bwMode="auto">
          <a:xfrm>
            <a:off x="5223313" y="8594010"/>
            <a:ext cx="3736300" cy="27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20130808_104542"/>
          <p:cNvPicPr>
            <a:picLocks noChangeAspect="1" noChangeArrowheads="1"/>
          </p:cNvPicPr>
          <p:nvPr/>
        </p:nvPicPr>
        <p:blipFill>
          <a:blip r:embed="rId5" cstate="print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8" t="18898" r="24770" b="9760"/>
          <a:stretch>
            <a:fillRect/>
          </a:stretch>
        </p:blipFill>
        <p:spPr bwMode="auto">
          <a:xfrm rot="5400000">
            <a:off x="953194" y="8391517"/>
            <a:ext cx="2941377" cy="291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8" t="26247" r="7669" b="19396"/>
          <a:stretch/>
        </p:blipFill>
        <p:spPr bwMode="auto">
          <a:xfrm>
            <a:off x="179512" y="1550701"/>
            <a:ext cx="8740026" cy="324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1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0131015_1248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1412776"/>
            <a:ext cx="3024337" cy="227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20131015_1254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7" b="11479"/>
          <a:stretch>
            <a:fillRect/>
          </a:stretch>
        </p:blipFill>
        <p:spPr bwMode="auto">
          <a:xfrm>
            <a:off x="4864867" y="4077072"/>
            <a:ext cx="3236383" cy="234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20130808_104542"/>
          <p:cNvPicPr>
            <a:picLocks noChangeAspect="1" noChangeArrowheads="1"/>
          </p:cNvPicPr>
          <p:nvPr/>
        </p:nvPicPr>
        <p:blipFill>
          <a:blip r:embed="rId4" cstate="print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8" t="18898" r="24770" b="9760"/>
          <a:stretch>
            <a:fillRect/>
          </a:stretch>
        </p:blipFill>
        <p:spPr bwMode="auto">
          <a:xfrm rot="5400000">
            <a:off x="1615045" y="3800043"/>
            <a:ext cx="2391894" cy="294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20130808_0846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7840" r="11969" b="8722"/>
          <a:stretch>
            <a:fillRect/>
          </a:stretch>
        </p:blipFill>
        <p:spPr bwMode="auto">
          <a:xfrm>
            <a:off x="4885596" y="1412776"/>
            <a:ext cx="3215655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Análise do uso e consumo de energia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37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6" t="37613" r="6090" b="21982"/>
          <a:stretch/>
        </p:blipFill>
        <p:spPr bwMode="auto">
          <a:xfrm>
            <a:off x="539552" y="1700808"/>
            <a:ext cx="8071945" cy="2414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Análise do uso e consumo de energia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" name="Picture 10" descr="http://meioambiente.culturamix.com/blog/wp-content/gallery/3_80/o-que-seria-a-vida-sem-energia-eletrica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93670"/>
            <a:ext cx="177902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www.altaflorestadooeste.adm.br/Imagens/DIESEL%200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13" y="4581127"/>
            <a:ext cx="2520280" cy="166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s://encrypted-tbn1.gstatic.com/images?q=tbn:ANd9GcTZ9N98WEc2mGK8HN7P-ZyrI3IBSDsvzBgIwkfo2713L_UI1mEE0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574" y="4869160"/>
            <a:ext cx="1988851" cy="172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83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Caracterização da Matriz Energética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Gráfico 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0" b="2315"/>
          <a:stretch>
            <a:fillRect/>
          </a:stretch>
        </p:blipFill>
        <p:spPr bwMode="auto">
          <a:xfrm>
            <a:off x="1943708" y="1628800"/>
            <a:ext cx="615668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de cantos arredondados 1"/>
          <p:cNvSpPr/>
          <p:nvPr/>
        </p:nvSpPr>
        <p:spPr>
          <a:xfrm>
            <a:off x="302840" y="1268760"/>
            <a:ext cx="2454152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Renovável:  32% 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012160" y="5085184"/>
            <a:ext cx="2016224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Renovável: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68% 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5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7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Identificação dos usos significativos de energia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517578"/>
              </p:ext>
            </p:extLst>
          </p:nvPr>
        </p:nvGraphicFramePr>
        <p:xfrm>
          <a:off x="302840" y="2204864"/>
          <a:ext cx="8589641" cy="3462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1316"/>
                <a:gridCol w="1706231"/>
                <a:gridCol w="1710470"/>
                <a:gridCol w="1531624"/>
              </a:tblGrid>
              <a:tr h="343571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Uso de Energia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357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3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Elétrica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Combustível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73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Óleo diesel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GLP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7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Consumo de Energia (2012)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3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310.580 kWh/mês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114.588,98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R$/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mês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3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12,73 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m³/mês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26.556,18 R$/mês 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pt-BR" sz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1,62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/mês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4.217,14 R$/mês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Econômico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Impacto na Produção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Requisitos Legais e Outros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Significância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682" marR="516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3923928" y="2564904"/>
            <a:ext cx="1738536" cy="17281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995936" y="5301208"/>
            <a:ext cx="482453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302840" y="1375012"/>
            <a:ext cx="5455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Conforme metodologia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proposta por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Celupi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(2012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6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Quantificação das Emissões de GEE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42" name="Gráfico 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 t="2347" r="1527" b="1427"/>
          <a:stretch>
            <a:fillRect/>
          </a:stretch>
        </p:blipFill>
        <p:spPr bwMode="auto">
          <a:xfrm>
            <a:off x="1187624" y="2060847"/>
            <a:ext cx="6696744" cy="42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123728" y="2346812"/>
            <a:ext cx="1178773" cy="2378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491880" y="4293095"/>
            <a:ext cx="1152128" cy="46834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752368" y="3399410"/>
            <a:ext cx="673618" cy="136202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6516216" y="1513028"/>
            <a:ext cx="2175068" cy="50405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Emissões diretas</a:t>
            </a:r>
          </a:p>
          <a:p>
            <a:pPr algn="ctr"/>
            <a:r>
              <a:rPr lang="pt-BR" b="1" dirty="0"/>
              <a:t>por fontes móveis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516216" y="2157847"/>
            <a:ext cx="2175068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Emissões diretas</a:t>
            </a:r>
          </a:p>
          <a:p>
            <a:pPr algn="ctr"/>
            <a:r>
              <a:rPr lang="pt-BR" b="1" dirty="0"/>
              <a:t>por fontes </a:t>
            </a:r>
            <a:r>
              <a:rPr lang="pt-BR" b="1" dirty="0" smtClean="0"/>
              <a:t>estacionárias</a:t>
            </a:r>
            <a:endParaRPr lang="pt-BR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6516216" y="3140968"/>
            <a:ext cx="2175068" cy="432048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Emissões </a:t>
            </a:r>
            <a:r>
              <a:rPr lang="pt-BR" b="1" dirty="0" smtClean="0"/>
              <a:t>indiretas</a:t>
            </a:r>
            <a:endParaRPr lang="pt-BR" b="1" dirty="0"/>
          </a:p>
        </p:txBody>
      </p:sp>
      <p:sp>
        <p:nvSpPr>
          <p:cNvPr id="14" name="Retângulo 13"/>
          <p:cNvSpPr/>
          <p:nvPr/>
        </p:nvSpPr>
        <p:spPr>
          <a:xfrm>
            <a:off x="2286238" y="1606610"/>
            <a:ext cx="853752" cy="41047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65,8%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523487" y="1606610"/>
            <a:ext cx="853752" cy="41047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2,8%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654352" y="1606610"/>
            <a:ext cx="853752" cy="410474"/>
          </a:xfrm>
          <a:prstGeom prst="rect">
            <a:avLst/>
          </a:prstGeom>
          <a:solidFill>
            <a:srgbClr val="B17ED8"/>
          </a:solidFill>
          <a:ln>
            <a:solidFill>
              <a:srgbClr val="9E5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31,4%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de cantos arredondados 16"/>
          <p:cNvSpPr/>
          <p:nvPr/>
        </p:nvSpPr>
        <p:spPr>
          <a:xfrm>
            <a:off x="2641106" y="3284984"/>
            <a:ext cx="4235150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</a:t>
            </a:r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680,74 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toneladas de CO2</a:t>
            </a: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1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-62968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Abordagem Energética por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Área / Energia elétrica 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1538399"/>
              </p:ext>
            </p:extLst>
          </p:nvPr>
        </p:nvGraphicFramePr>
        <p:xfrm>
          <a:off x="235977" y="1484784"/>
          <a:ext cx="8440479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tângulo de cantos arredondados 8"/>
          <p:cNvSpPr/>
          <p:nvPr/>
        </p:nvSpPr>
        <p:spPr>
          <a:xfrm>
            <a:off x="5868144" y="980728"/>
            <a:ext cx="2664296" cy="648072"/>
          </a:xfrm>
          <a:prstGeom prst="round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76,26 MWh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contabilizado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619672" y="2591324"/>
            <a:ext cx="3816424" cy="27098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em curva para baixo 12"/>
          <p:cNvSpPr/>
          <p:nvPr/>
        </p:nvSpPr>
        <p:spPr>
          <a:xfrm rot="20941650">
            <a:off x="4572000" y="1484784"/>
            <a:ext cx="1944216" cy="7920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7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323528" y="620688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i="1" noProof="0" dirty="0" smtClean="0">
                <a:ln w="6350">
                  <a:noFill/>
                </a:ln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400" b="1" i="1" noProof="0" dirty="0" smtClean="0">
                <a:ln w="6350">
                  <a:noFill/>
                </a:ln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Índice de Eficiência Energética do Ambiente</a:t>
            </a:r>
            <a:endParaRPr kumimoji="0" lang="pt-BR" sz="2400" b="1" i="1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8674" name="Imagem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t="7762" r="13281" b="5046"/>
          <a:stretch>
            <a:fillRect/>
          </a:stretch>
        </p:blipFill>
        <p:spPr bwMode="auto">
          <a:xfrm>
            <a:off x="769224" y="1556792"/>
            <a:ext cx="7619200" cy="512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de cantos arredondados 2"/>
          <p:cNvSpPr/>
          <p:nvPr/>
        </p:nvSpPr>
        <p:spPr>
          <a:xfrm>
            <a:off x="1264512" y="2195736"/>
            <a:ext cx="1188132" cy="585192"/>
          </a:xfrm>
          <a:prstGeom prst="roundRect">
            <a:avLst/>
          </a:prstGeom>
          <a:solidFill>
            <a:srgbClr val="FF333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≤1,00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3877526" y="6093296"/>
            <a:ext cx="1800200" cy="590274"/>
          </a:xfrm>
          <a:prstGeom prst="roundRect">
            <a:avLst/>
          </a:prstGeom>
          <a:solidFill>
            <a:srgbClr val="FFFF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&gt;1,00 e &lt;2,00</a:t>
            </a:r>
            <a:endParaRPr 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6516216" y="2195736"/>
            <a:ext cx="1800200" cy="58519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5C73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BR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&gt;1,00 e &lt;2,00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Abordagem Energética </a:t>
            </a:r>
            <a:r>
              <a:rPr lang="pt-BR" sz="27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Detalhada / Prédio Adm.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1043608" y="5229200"/>
            <a:ext cx="1435280" cy="441176"/>
          </a:xfrm>
          <a:prstGeom prst="roundRect">
            <a:avLst/>
          </a:prstGeom>
          <a:solidFill>
            <a:srgbClr val="FF333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setores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76228" y="2195736"/>
            <a:ext cx="1402596" cy="429308"/>
          </a:xfrm>
          <a:prstGeom prst="roundRect">
            <a:avLst/>
          </a:prstGeom>
          <a:solidFill>
            <a:srgbClr val="FFFF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setores</a:t>
            </a:r>
            <a:endParaRPr lang="pt-B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876256" y="5805264"/>
            <a:ext cx="1440160" cy="44117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5C73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setores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52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Planos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30832" y="1146412"/>
            <a:ext cx="9021688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1: 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Monitorar o consumo de energia com base em dados confiáveis dos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medidores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b="1" u="sng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adequação dos medidores</a:t>
            </a:r>
            <a:endParaRPr lang="pt-BR" sz="2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x-none" sz="2000" b="1" smtClean="0">
                <a:latin typeface="Arial" panose="020B0604020202020204" pitchFamily="34" charset="0"/>
                <a:cs typeface="Arial" panose="020B0604020202020204" pitchFamily="34" charset="0"/>
              </a:rPr>
              <a:t>Objetivo 2: </a:t>
            </a:r>
            <a:r>
              <a:rPr lang="x-none" sz="2000" smtClean="0">
                <a:latin typeface="Arial" panose="020B0604020202020204" pitchFamily="34" charset="0"/>
                <a:cs typeface="Arial" panose="020B0604020202020204" pitchFamily="34" charset="0"/>
              </a:rPr>
              <a:t>Reduzir o consumo de Óleo Diesel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GLP e Energia Elétrica</a:t>
            </a:r>
          </a:p>
          <a:p>
            <a:pPr marL="0" lvl="2"/>
            <a:endParaRPr lang="pt-BR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3: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Reduzir as emissões de GEE</a:t>
            </a:r>
          </a:p>
          <a:p>
            <a:pPr marL="0" lvl="2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>
              <a:buAutoNum type="alphaLcParenR"/>
            </a:pPr>
            <a:r>
              <a:rPr lang="pt-B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Óleo diesel pelas empilhadeiras</a:t>
            </a:r>
          </a:p>
          <a:p>
            <a:pPr marL="342900" lvl="2" indent="-342900">
              <a:buAutoNum type="alphaLcParenR"/>
            </a:pPr>
            <a:endParaRPr lang="pt-BR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71700" lvl="6" indent="-34290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Substituição por biodiesel  </a:t>
            </a: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estudo detalhado</a:t>
            </a:r>
          </a:p>
          <a:p>
            <a:pPr marL="2171700" lvl="6" indent="-34290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Linha de base / consumo de 2012:</a:t>
            </a:r>
          </a:p>
          <a:p>
            <a:pPr marL="2628900" lvl="7" indent="-34290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de custos </a:t>
            </a: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R$1.800,73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28900" lvl="7" indent="-34290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de 8% de emissões de GEE;</a:t>
            </a:r>
          </a:p>
          <a:p>
            <a:pPr marL="2628900" lvl="7" indent="-34290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Não emissão de 33,12 toneladas de CO</a:t>
            </a:r>
            <a:r>
              <a:rPr lang="pt-BR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2e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ano.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4"/>
            <a:endParaRPr lang="pt-BR" sz="11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3" indent="-342900">
              <a:buFont typeface="Courier New" panose="02070309020205020404" pitchFamily="49" charset="0"/>
              <a:buChar char="o"/>
            </a:pPr>
            <a:endParaRPr lang="pt-BR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pt-B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b) GLP pelo fogão industrial</a:t>
            </a:r>
          </a:p>
          <a:p>
            <a:pPr marL="742950" lvl="3" indent="-28575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Equipamentos etiquetados pelo CONPET;</a:t>
            </a:r>
          </a:p>
          <a:p>
            <a:pPr marL="742950" lvl="3" indent="-285750">
              <a:buFont typeface="Courier New" panose="02070309020205020404" pitchFamily="49" charset="0"/>
              <a:buChar char="o"/>
            </a:pPr>
            <a:r>
              <a:rPr lang="pt-B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do desperdício de alimentos.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http://www.cpt.com.br/imagens/enviadas/materias/materia2101/biocombustivei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9"/>
          <a:stretch/>
        </p:blipFill>
        <p:spPr bwMode="auto">
          <a:xfrm>
            <a:off x="78176" y="3356992"/>
            <a:ext cx="204555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data:image/jpeg;base64,/9j/4AAQSkZJRgABAQAAAQABAAD/2wCEAAkGBhIPDxUUERESFRUWFRUYFBgWGBgYFxIWFxwXGBoVFRkaGyggFxkkGxYTIzAgJSorOCwsFR8zNzAsNSYrLDUBCQoKDgwOGg8PGjIlHyUqLCwsKSwtLC0vLCosLCwpLCotLCkpLCksLCwsLCwwLCwsLCwpLCk1LCwpLCwsLSwpLP/AABEIAPUAzQMBIgACEQEDEQH/xAAcAAEAAgMBAQEAAAAAAAAAAAAABgcEBQgDAgH/xABIEAACAQMCAwQGBwQHBgcBAAABAgMABBESIQUGMQcTIkEUMlFhcbIjNDVCc3SRCFKBsRUkM0NyofBTgpKis9EXRGJjweHxFv/EABsBAQACAwEBAAAAAAAAAAAAAAADBAECBQYH/8QANREAAgECBAMFBgUFAQAAAAAAAAECAxEEEiExMkFRBXGBodEGEyJSkcEzQmGx4RQVYpLwI//aAAwDAQACEQMRAD8AvGlKUApSlAKUpQClKUApSse/4hFbxtJNIkca41O7BVXJAGSdtyQPiaAyKVVHNHbxDGSlhF3zf7STKRjr6q+s/wDyj31BZ+deN8SdFjkuB3pcRrAvco5UOWVJNs4VX2Ln1faKkVNvUjdRbLU6RpXMn/h1xO7WSaZcmONWzcS5kkUoZAseSxzpB2Yrgn44/X7L+I280AjjjMsoZo+5mVXjKBWIZiV0sA6nYn41t7uPzGPeP5Tpqlc3R8Y4/wAOcKXvQQiyFHHfgRsxwz516AWVhuQdjUr5b7fTkLfwDH+1g8t+rRsegH7pJ22HlWHSfLUyqi56FzUrA4Lx63vou9tZklToSp3U4B0up3RsEeFgDv0rPqIkFKUoBSlKAUpSgFKUoBSlKAUpSgFKUoBSlYfF+KxWkEk8zaY41LMfh5AeZJwAPMmgMHmzmyDhluZp290aD15X8lQfzPQDc1QV7xPiHMl6qn1dYCqNQt7XVnBdsHxEBgGO7HZRvivK/wCIXHMHEdcneIhIGQjyx2MR6F9AGFyN2OMncnA2sjjFonB7VImZlsHbCSJk3FpdjVKkysv9ujEezbAB2yKnSyd5Dx937kZ5U5NFjxNre9gtbhprV3snky9vJKu5TDKAWwDnzUKMevUqu+erDhqLBNNrmtBCBFFExVGXOpomK6FJhmZSC4xpxn2w51vuZu5lnSG1t7cNrn8WlpHKd4Y1Jy75RcKuwIOWyQKkPDuXuHWWO4tFmcY+muvGdQOdSx+ont2A8s9KqYrGUcPrWlr0W5Wr4yjhlaTt0XP6fdmEnbPHcSzaOHyzmS2SMxg6wxQy5Mka6h3ZEqgnBPluMV9t2wpBcQTT8PuoiIpUYOQoZn9GDGPWq6wFgHmN2GeuRIH5guCMCUoB0CBVA9wwM491eX9P3aZKzuf8QVv0yK5X99w97ZX5epzv75R+V+Xqay87YrSa2uZYtcV06okasHVmWNSylZIkdRiWSbCucHz0hiQ5e7JrGTgkMtw7q7otw8seNaIyalhXII0hSuxBy2SMZGPy+t7K8P8AW7KLUcZltx3Mu2wzjZ8AAYPkK1cNle8GYT2Ez3tirB5YSdLR4yFEseCV3bVrjGCUywGBXUw+NoV9KUrPo9C/h8dRxDtF+HP6c/AjcnDOJ8vSxTnETSAeq4dHIwzQSqDuR5j3+FvOru7Pu0GLi0PklwgHfRZ6eWtP3kJ/ToffouW7rh/FYJ5SJrmSbERWXT3iKcstvEQBgKDky9d8lzpGKy5m5fuOAXcE0U6BpA8kJjLN3eCNURLDMqYZRqONYySBVzSej3LfBqtjpelaLkzmuPilmk8eA3qypnJikGNSE4GeoIONwQa3tQNWJhSlKAUpSgFKUoBSlKAUpSgFKUoBVH9vPNZeZLJG8EQEk4B2Z23RG3+6viwf31PlV3O4UEnoBk/AVzhydA/F+Pd8dDDvXunD5AMaMNC4AzkFoRv7N89DLTte75EdTay5ll9mnL6WVkrRTmUXCLPIyAaFdQMrHKBjC7gxyetkkY8QqF20Y4/eyzSPMnCrd1ZIySMsyqO6jAOAzkMxwcor4GnUDWz7UeeU7uWzt1kjujKkcuAyF1GDrWRSBIr+GPSQDufIDO5h4OtjbQ2a4PcrqlI6STv4nb4DOB7Bt5VSx2L/AKSg6r3ei7ypjcR7ik2t9l3/APanxd3Zl0gKFjQaYo1GEiQbBVA26AVjkVl1+EZr57OtKpJynq2eMnCU25Sd2zEpX3ImDXxQrNWdmYcy4Y16WV68Dh42KsP8x7CPMe6vidssa86swk42a3MKTi7rcwuYrR+GOvF+GIio+YrmIgtHHI5BI0gjETkLgZGCy464G05p5js7q3kgtFk4jPdxuQQmuW2OEEZbAAgVG1HQAMHc9STJeSrNLmC6t5RqikRVZfaHDqcHyOAP0qHdm881lcXXCg8aTi4LLK0TyCVQoRgyRkFVKCOQHWuNfX2+8wVd16Eakt/TQ97gazrUIzlz/dO3maXst49Lwvi3o1wGjSZhDMj7aJf7pvjkhcjYiQHOADXRFc59r3LclrdRvJK8ryxIJJiIk7yWNVUskaHUuwUksOpABNXvyrxf0yxt7g9ZYY3Yexio1D+DZq1U1tItU9Lx6G1pSlREopSlAKUpQClKUApSlAKUpQGi58uDHwq8Zeotpsef3GqheznlU30khivWtZojD3TKQCQ/ed4QNSs2FToCPW322q7u1C3MnBbwK5TEJckZ3EZDsmxGzBSp9zHY9Kpzs34SLu3u4zZJdkS2TKkkvdIrH0hCxYHUcK7nAB2B88VNDSDIZ6zRszw66fmHh9tfXXpTIFlyUVO6IEkxjJTPeEGFTkk5zjYZqYSuZZGbrqYtk+85qH8F4EbLmm1jNvBAGR3RIHeSMo0FwusO4DEllcdB0G3mZxDFpUD/AEa8n7S1GlSXf9vU5XaMHNxXLX7HylqB13r77pfYKyUh9teyQg+Qrxbm92RU8JfRI1c3Dy+yKS2egBNaviUEkDaJEKsRkZ9h8xjrU64SVjcnGMjGfZ/rFbPiXCorpNMqhh5HzX3qfKvRdmYGGLw7nGfxp7dO/nr12MV+xc8c0XaXkVFSpvN2cqT4LhgPYyBj+oK+7yracK5Mt4GDEGRhuC+ML8FG365q5DsrESlaSsut/Q5dPsbEylaSSXW6+x88l8INvb6nGHkOojGCq48Kn39T/vVX/NwFnzXaTFiqXCRrJpYgsTrhAbcDRqEBxn7mcZq17u8CDA3b+XvNVH2k25l45wtcsCyx+JVVmX6UkuFZWU4ALbqRtkjAr0GErUY1f6Sm7uMbv9P55nrqdBUKUYR2R49rHD5W4dFJJbW0bxvAZXiK5ZmR43UYyxjMmgjUfu77ipd2IzFuCxg48Ms6j4GRm3/ixqPdssq+g73EofvY1WHV9HNjDFgpiHqDzUgZ65O1b3sN+x1/Gn+aui/w/E3/AD+BYNKUqIkFKUoBSlKAUpSgFKUoBSlKA13MfDvSbK4hwD3kMiAEkAllIGSN+uOlc8dmnFI4J5Unu3tEkjjLnUVV+7kTXC4A1BmjeZQwZSmWO5xjpiuXe0bl82HFJ48YR276L8OUk/oGEi/7tTUtbxIary2kbvmLm60HFLG5tpWlFuVWaR1kGqJZDp2lYszLE7gt5kA48hat1b6JmHlnI94O4/nXNVXd2bcx+n2QiY5uLVQjZ6ywfccHzK+qfhk9RXF9ocE62GUoauOvhzKk/wD116O5J6yUXArHXrWVXzKZPQW7PuI71lQ3LJ0O3s8qwga91bNZpVZ0pZqbafVaHQptNWZnDijeaivOTiLnpgfDrWNSr8+1sbOOV1Hb6ea1N8iP3BJ9pP8AmaqHj3MkH/8AT9/JOI4rXTGr900wYxAqyFUYMDqkmAcZwVGx61YnOHNC8Lsnn271sx2ykZ1SkHDEfuqAWPwx1IrnJmJJLEsSSSSclidySfMk5Oa9h7L4GUKUsRP8+3d18fQqYmrlaSJ/2mc0Wl1Gi2N7dyIZC0sMplKKcHDqZV1dSRp1EDbAGKtTsh4cYOC22QMyB5T13Ersynfz0FOns8+tc7cH4S95cRW8edUrqgIGdIPrPjIyFXU3Xotda2dqsMaRoAFRVRQAAAqgAAAbDYDpXqKiypRIqTcm5M9qUpUBOKUpQClKUApSlAKUpQClKUAqvO2Xko31oJ4VJntgxwBkyxHd0AG5YYDD4Efeqw6VlOzujDV1ZnHANZvB+Ly2dwk8DaZIzlT5H2qw81I2I9/8asPta7Mzau95aJ/V2OZo1H1c+bqB/dE7n90n2dKwq7GSmjnyi6cjoHljmy34smYcRzgZlt2I1eWXi/fjyevl5gZAreqf/v3GuY45GRgysyspyrKSGU+1SNwfeKnXAe2K8t00XCJdqMBTISkqgDGO8UHWPPLAnc715HtP2ZjXk6mHeV9Ht/BNTqRT10LjoDioNb9tFg2NdveRkncjunVff62o7e6vS57ZOGocJFeS7ZBCxoM+w63DD448684/ZrH3tlXfcsZ49SciX21g8xcx2/Doe9uXxkHuoh/azkY2RfZuMsdhmqy4z22TupWzt47f/wBxz3sg96ggKp/4qr29vpZ5DJNI8jt1Z2LMfdk9BudhsK7nZ/ssoyU8VK/+K28WYlirLQ2fNvNUvE7ozS+EDwxRj1YY/JR7SerN5n2AADTUqadm/Z1JxWXXICtqjfSNuDKR1ijP82HTPtr2vw042WyKSUqkiY9hXJxUNfyrjUCltkfd+/KPjgKD7A3kauGvO2tkiRUjVURQFVVACqo2AUDYADyr0qnKWZ3L8YqKshSlK1NhSlKAUpSgFKUoBSlKAUpSgFKUoD8ZQQQQCDsQehHsNU12ldkEUUUt5ZMsSxo0ksJ9TSgyTCR6pwD4TsSditXNUf7Qfsi+/Kz/ACNW0ZNPQ1lFSVmUl2f8n2tzZ3l5e960VspxHE2lmKr3jNnbPh0gDI6nPlUg4PyTweWC3naO8KX1wYrZe8AaEAMPpCrYIzFIc5J8SjyJqGcj81Xdi8otoTcRyKO/hMbSKw3AYhQSp6jPQjYg4GJLB2j8WVnJ4YGBcyQKbWbTauVK5jwPYWJ6El33GrFTyU7uz8yGDjlWnkb217IuGwNElw11M1xcSwxYYIsfdidwW04JJSLc7+LoACaweF9m3DIki9KN1K097cWkeHCqjQy3EasQuk+JYRnrudgBWifnfjTNCzWzs0E0kyE2k27SCRWVsbFMSuABgjbfapBb8/XUHD4NHD5JLsXN1LKJLWfREZ3uX1wtjwn6VR1PhZh760edc/M3WXp5G14Z2J2KhjN382qeUKVcRiCJS4XX4gX9UAsM7sNgM1qOL8B4RbcCmkS3klInkhWYsnetMjNEJFkGQsJK50gYIPqmtfw3tI4xGjrNYNcBnZ17y2lHdFiSQoVd1ycgHcb7ny0F3zPxFLCa2mtQtvLI8jF7aRO6eV9f0bHCphz4cg4zgHpW2WTer8zF4pbeRseyzs5j4sZJJ5GEULqrImzSkgNgt91MbHG++xGM10FZWUcEaxxIqIgwqqAFUewAVVv7PX1a7/HT5BVs1pVbcjamkoqwpSlREgpSlAKUpQClKUApSlAKUpQClKUApSlAKj/aD9kX35Wf5GqQVH+0H7Ivvys/yNWUDUdjVpGnBoTGBl2laQjGS+tl8RHmAqjfoFArc883iQ8PmkkuZLdVCkyR47weJfAmfNvV8vW6iucOAc131llLO4kjEjDwgIVZzhQcSAgE+EZ26DPSrMThvNB1D05dQkVAAIChBRpGdn7rKgYVcaSSzdAMMZZwtK9yKE80dDW3/OUgsYmPEpEBh4hJGY5e8bv1aJ7e1mlA8bKkoBHv+BG4l5onj4vIvpMxPeXKyQ+J1hgSzhljlWJQSD3pbcA53GMmtLFd8flhic36B5LtrdYmW3JR4y6mQsIyMB0ZfCG65zWYvDuZ8l/TIFyDhibb6RVJAwwhIwdiMkesM4OQGhsSbsh489zHPG8rzmIW59I7ySSOUyR6iqd4oKMp2ZfIkbCrAmhV1KsAVYEMD0IOxB/hVLzWHNECufSYwFycL6MNfh1kqO6H+E5x4j7PFUW5n5w4zBLLZ3d6+pdKyBO7AIdVcAOiK26uOmPMUyZnoYc1Fak4/Z0P9TufxY/+mtW5VTfs9D+q3f46f9NatmtKnEzaHChSlK0NhSlKAUpSgFKUoBSlKAUpSgFKUoBSlKAVH+0H7Ivvys/yNUgrQc/IW4TegdTazgfEo1ZW4OWopCrKw6qQw+IOR/mKufkzmzi/FI2mFxZRiKRIgrQSMJGfQxZsSeHC9D56mG2xqol4VIf3R8T/ANq2/B769s1It7togWDsqgFSwxgkMN+g8vKr06Tkjl08TTg9XoWjFyRxfu4zHe2bAXElyuYWUiSSQuG3PqkSOxXbTgKNXWttd8H42oH9dsCqjc+jsCOmQF1kH9R6g9pqppOb+L5B/pCQ4zjOkdSCdtGD0GCem4GATXjLzvxjobyYjGP7s7YA/d9gH8d+u9Re4mWVi6T2ZaXF77idpZSXJvbGTu0M2k20qsxJZgue+2BxhSRvpHxqluZOZJ+Izia40d4EVMopUFVLEEgk7+I/oKz7zmzisyOkt1cOjhldTp0srAgqQB0IJrSpw2Q/dx8SP/2t6dJx3IquIg1ZMuT9nr6td/jp8gq2aq7sFtDFbXOSCTMh28vAB/HpVo1Wq8bLlKSlBNClKVGSClKUApSlAKUpQClKUApSlAKUpQClKUArTc5/Zt1+Xl+U1ua03Of2bdfl5flNbR3RpPhfcc+21o8pIjUsVVmIHkq7k/wrajki/PS0l646DY4zvvttWtsOIyW7Fom0kqynwq2VbqCGBG9bcc/cQHS5Izk4CRAZJyTjRgEkkk9Tk+011ZZ/y2PNU/c2+O9/0sSvhljaupSbg9yZIkiB7sLlguQXcd4py0yXAyM6lRfgPt+DWGt1/oe+14UsuoDSsjMFYYm2yyMBj2Go3Dx3i9wrzxtPIG0RSPHEhJ7vVIqHQmRjvWOfPXg5G1ZU/MHHI1aVvSFGF1P6PGMLjWMnutlAJPsBJ6HNV3CV9/NnRVWm1wv/AFRqr3lC6Lu0VnMsRlcRhh4gusqqncknoM759p61q7vhM0IJkidAJDGSwwBIoDFfjgg+8dKz7vnO9mZWkuCzIQyHTGCpB1A7KPMf6FfHEubbu6QpPNrViCRoiG4OQw0oCD7x1Gx2qePvOdihP3DvlvfwLD7Ffq9x+Ivy1Y9Vx2K/V7j8Rflqx651bjZ3cJ+DHuFKUqIsilKUApSlAKUpQClKUApSlAKUpQClKUArTc5/Zt1+Xl+U1ua03Of2bdfl5flNbR3RpPhfcc71uuXOX47zXruUgKmMKGUHvS4kOFy6gEd35nHiG4rS1YPL91aSQRBeDyXDgBZnCKQzIq6iPF11PFnONmNdSpJxWh5zDU4zn8X01+xn8H5eazTEHGY1yz6dIiwHOgOzKzMHwseMZGCmAfEa+H9MuQYJeMQ927MjAxwZ0FX3bB6l45V0hjjSDncCvHiNrCIWduDTxgRnU2iMLEApZpMjBY6gvUDCg4xkivW3ntdegcElZtKMAYogWRiMORjw5w4AG3h9pOKl3v6HVsl8K0XfIj/MHJUNramZL2ORlKqYxpJLkgNgh9gMk4wfV64O0Tq05fRUDFuBz6gGbJhjAVMk7qHIOADvjO1VleSq8jsq6VZ2KjAGlSSQMDYYGOlWaM29znYulGDTjp+mv3LU7Ffq9x+Ivy1Y9Vx2K/V7j8Rflqx6oVuNnZwn4Me4UpSoiyKUpQClKUApSlAKUpQClKUApSlAKUpQCtLzq2OGXZOw9Hl+U1uqj/aF9kX35Wf5GrK0ZiSurHO7X8Y++P4b/wAq2PC+f5rSJooJysbsWZe7jcMSApJ7xD5KBj3Vh8lzcLVpf6UimkH0fc92ZBj+07zVodSc5ix19X4534v+VQB9Fd6gBlS82M7ZydY94/7VflVb0cTlUsGl8UZank3aneOrI12CrDDBoYSHBGCGzF4ttt69Ye0W+DF0ulDEAErHBuFLEDaPcAu5x7WJrDtZeXy0xdbzSZlNuAW2iCR6kcht9UnfD2hQNwd62E83KzY0x3yYJzp746gfI62OAPdj41rnXyeRu8PN7VH9RP2icRYMGuzhlKnwRDY5B6Jt16jeoy9yi9WX9a2tjLy6sJE633eNGmHyQ6SBcPoCnu8asHxBvWPlgD947Ly4bRhZNdeklfo9XeYDA7CTV4cN7v8AI1uqqW0bEcsFKesp3LD7DblZLe50+UqD/lz/APNWbVTfs9fVrv8AHT5BVs1Squ82dKjFRppIUpSoyUUpSgFKUoBSlKAUpSgFKUoBSlKAUpSgFR/tB+yL78rP8jVIKj/aD9kX35Wf5GrKByw3SuneA2kptIdIt8ejwacwMSG0rkse8AYYZOn7rfCqA5fg4Y0beny3qSam0CBUKaAE06iyMdTMZOmwCb4yM2Fa8+WEcYVeM8WVUVVRe5hPhGwAPovkAOv+dWKt3okVqKyq7ZCe1OPTxq7Hh6w+qukf2EJ2XJxUWqweJNwK7naafiPFGkfBdmiTxaVCj1YNvCqDp5b1X7YycZxk4zgkDyDEbE4xnFSQeliGrGzuSfs94/dW10IrRLZnuXiQidSV8JbGCpymdbZOD5bbVMO0ntGPdC2hgjieSOaK9ilj+lt2IQAIwIBBV2KyDIIwR7KjfZhx/h9jNLJfxlmHcm2YRlzGymTWRj1TvH8ce6pbztz/AME4hbzHuS9z3EiQSNAQyOVbR4yNgHOfdk1HJfHexPDg3Mz9nr6td/jp8gq2aqb9nr6td/jp8gq2aiqcTJafChSlKjNxSlKAUpSgFKUoBSlKAUpSgFKUoBSlKAVH+0H7Ivvys/yNUgqP9oP2RfflZ/kasoHLNKVKeQOQZeLT4GUt0Yd/J+h7pPbIR/wg5P3Qb7aSuzmRi5OyMvs37OZOKy65NSWqHxuNjKR/dRn+beXx6SbtU7KRCvpXD4gI1Ud9Cg9QKMd7GPMYA1D3at8mrlsbGOCJYokVI0AVFUYCgeQr3qo6rzXLypRUcpxwDX7VsdrPZaIA97ZqBHu1xEMAR+2WP/0+1fLqNthU9WoyUldFOcHB2Lt/Z6+rXf46fIKtmqm/Z6+rXf46fIKtmqlTiZep8KFKUqM3FKUoBSlKAUpSgFKUoBSlKAUpSgFKUoBUf7Qfsi+/Kz/I1SCsDj/CheWk1uW0iaN4ywGSocFSQPM70BzbyFyRJxa50AskKYM8oHqDyRc7d43l7Bk4OMHpXhHCIbOBIYECRoMKo/UknqWJySTuSSa8+A8BgsLdYLdAiL+rHzdz95j5mthUk55mRwgoIUpSoyQ/GUEYIyD199UN2p9lhsi11Zpm3O8sY/8ALe1lH+y+T/D0vqvxlBGCMg9ffW0ZOLujWUVJWZU/7PX1a7/HT5BVs1H+VeTouGvc9xgRTyLIsYGBEdIUqN/VyCQNsA48qkFJO7uIqysKUpWpsKUpQClKUApSlAKUpQClKUApSlAKUpQClKUApSlAKUpQClKUApSlAKUpQClKUApSlAKUp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7" descr="data:image/jpeg;base64,/9j/4AAQSkZJRgABAQAAAQABAAD/2wCEAAkGBhIPDxUUERESFRUWFRUYFBgWGBgYFxIWFxwXGBoVFRkaGyggFxkkGxYTIzAgJSorOCwsFR8zNzAsNSYrLDUBCQoKDgwOGg8PGjIlHyUqLCwsKSwtLC0vLCosLCwpLCotLCkpLCksLCwsLCwwLCwsLCwpLCk1LCwpLCwsLSwpLP/AABEIAPUAzQMBIgACEQEDEQH/xAAcAAEAAgMBAQEAAAAAAAAAAAAABgcEBQgDAgH/xABIEAACAQMCAwQGBwQHBgcBAAABAgMABBESIQUGMQcTIkEUMlFhcbIjNDVCc3SRCFKBsRUkM0NyofBTgpKis9EXRGJjweHxFv/EABsBAQACAwEBAAAAAAAAAAAAAAADBAECBQYH/8QANREAAgECBAMFBgUFAQAAAAAAAAECAxEEEiExMkFRBXGBodEGEyJSkcEzQmGx4RQVYpLwI//aAAwDAQACEQMRAD8AvGlKUApSlAKUpQClKUApSse/4hFbxtJNIkca41O7BVXJAGSdtyQPiaAyKVVHNHbxDGSlhF3zf7STKRjr6q+s/wDyj31BZ+deN8SdFjkuB3pcRrAvco5UOWVJNs4VX2Ln1faKkVNvUjdRbLU6RpXMn/h1xO7WSaZcmONWzcS5kkUoZAseSxzpB2Yrgn44/X7L+I280AjjjMsoZo+5mVXjKBWIZiV0sA6nYn41t7uPzGPeP5Tpqlc3R8Y4/wAOcKXvQQiyFHHfgRsxwz516AWVhuQdjUr5b7fTkLfwDH+1g8t+rRsegH7pJ22HlWHSfLUyqi56FzUrA4Lx63vou9tZklToSp3U4B0up3RsEeFgDv0rPqIkFKUoBSlKAUpSgFKUoBSlKAUpSgFKUoBSlYfF+KxWkEk8zaY41LMfh5AeZJwAPMmgMHmzmyDhluZp290aD15X8lQfzPQDc1QV7xPiHMl6qn1dYCqNQt7XVnBdsHxEBgGO7HZRvivK/wCIXHMHEdcneIhIGQjyx2MR6F9AGFyN2OMncnA2sjjFonB7VImZlsHbCSJk3FpdjVKkysv9ujEezbAB2yKnSyd5Dx937kZ5U5NFjxNre9gtbhprV3snky9vJKu5TDKAWwDnzUKMevUqu+erDhqLBNNrmtBCBFFExVGXOpomK6FJhmZSC4xpxn2w51vuZu5lnSG1t7cNrn8WlpHKd4Y1Jy75RcKuwIOWyQKkPDuXuHWWO4tFmcY+muvGdQOdSx+ont2A8s9KqYrGUcPrWlr0W5Wr4yjhlaTt0XP6fdmEnbPHcSzaOHyzmS2SMxg6wxQy5Mka6h3ZEqgnBPluMV9t2wpBcQTT8PuoiIpUYOQoZn9GDGPWq6wFgHmN2GeuRIH5guCMCUoB0CBVA9wwM491eX9P3aZKzuf8QVv0yK5X99w97ZX5epzv75R+V+Xqay87YrSa2uZYtcV06okasHVmWNSylZIkdRiWSbCucHz0hiQ5e7JrGTgkMtw7q7otw8seNaIyalhXII0hSuxBy2SMZGPy+t7K8P8AW7KLUcZltx3Mu2wzjZ8AAYPkK1cNle8GYT2Ez3tirB5YSdLR4yFEseCV3bVrjGCUywGBXUw+NoV9KUrPo9C/h8dRxDtF+HP6c/AjcnDOJ8vSxTnETSAeq4dHIwzQSqDuR5j3+FvOru7Pu0GLi0PklwgHfRZ6eWtP3kJ/ToffouW7rh/FYJ5SJrmSbERWXT3iKcstvEQBgKDky9d8lzpGKy5m5fuOAXcE0U6BpA8kJjLN3eCNURLDMqYZRqONYySBVzSej3LfBqtjpelaLkzmuPilmk8eA3qypnJikGNSE4GeoIONwQa3tQNWJhSlKAUpSgFKUoBSlKAUpSgFKUoBVH9vPNZeZLJG8EQEk4B2Z23RG3+6viwf31PlV3O4UEnoBk/AVzhydA/F+Pd8dDDvXunD5AMaMNC4AzkFoRv7N89DLTte75EdTay5ll9mnL6WVkrRTmUXCLPIyAaFdQMrHKBjC7gxyetkkY8QqF20Y4/eyzSPMnCrd1ZIySMsyqO6jAOAzkMxwcor4GnUDWz7UeeU7uWzt1kjujKkcuAyF1GDrWRSBIr+GPSQDufIDO5h4OtjbQ2a4PcrqlI6STv4nb4DOB7Bt5VSx2L/AKSg6r3ei7ypjcR7ik2t9l3/APanxd3Zl0gKFjQaYo1GEiQbBVA26AVjkVl1+EZr57OtKpJynq2eMnCU25Sd2zEpX3ImDXxQrNWdmYcy4Y16WV68Dh42KsP8x7CPMe6vidssa86swk42a3MKTi7rcwuYrR+GOvF+GIio+YrmIgtHHI5BI0gjETkLgZGCy464G05p5js7q3kgtFk4jPdxuQQmuW2OEEZbAAgVG1HQAMHc9STJeSrNLmC6t5RqikRVZfaHDqcHyOAP0qHdm881lcXXCg8aTi4LLK0TyCVQoRgyRkFVKCOQHWuNfX2+8wVd16Eakt/TQ97gazrUIzlz/dO3maXst49Lwvi3o1wGjSZhDMj7aJf7pvjkhcjYiQHOADXRFc59r3LclrdRvJK8ryxIJJiIk7yWNVUskaHUuwUksOpABNXvyrxf0yxt7g9ZYY3Yexio1D+DZq1U1tItU9Lx6G1pSlREopSlAKUpQClKUApSlAKUpQGi58uDHwq8Zeotpsef3GqheznlU30khivWtZojD3TKQCQ/ed4QNSs2FToCPW322q7u1C3MnBbwK5TEJckZ3EZDsmxGzBSp9zHY9Kpzs34SLu3u4zZJdkS2TKkkvdIrH0hCxYHUcK7nAB2B88VNDSDIZ6zRszw66fmHh9tfXXpTIFlyUVO6IEkxjJTPeEGFTkk5zjYZqYSuZZGbrqYtk+85qH8F4EbLmm1jNvBAGR3RIHeSMo0FwusO4DEllcdB0G3mZxDFpUD/AEa8n7S1GlSXf9vU5XaMHNxXLX7HylqB13r77pfYKyUh9teyQg+Qrxbm92RU8JfRI1c3Dy+yKS2egBNaviUEkDaJEKsRkZ9h8xjrU64SVjcnGMjGfZ/rFbPiXCorpNMqhh5HzX3qfKvRdmYGGLw7nGfxp7dO/nr12MV+xc8c0XaXkVFSpvN2cqT4LhgPYyBj+oK+7yracK5Mt4GDEGRhuC+ML8FG365q5DsrESlaSsut/Q5dPsbEylaSSXW6+x88l8INvb6nGHkOojGCq48Kn39T/vVX/NwFnzXaTFiqXCRrJpYgsTrhAbcDRqEBxn7mcZq17u8CDA3b+XvNVH2k25l45wtcsCyx+JVVmX6UkuFZWU4ALbqRtkjAr0GErUY1f6Sm7uMbv9P55nrqdBUKUYR2R49rHD5W4dFJJbW0bxvAZXiK5ZmR43UYyxjMmgjUfu77ipd2IzFuCxg48Ms6j4GRm3/ixqPdssq+g73EofvY1WHV9HNjDFgpiHqDzUgZ65O1b3sN+x1/Gn+aui/w/E3/AD+BYNKUqIkFKUoBSlKAUpSgFKUoBSlKA13MfDvSbK4hwD3kMiAEkAllIGSN+uOlc8dmnFI4J5Unu3tEkjjLnUVV+7kTXC4A1BmjeZQwZSmWO5xjpiuXe0bl82HFJ48YR276L8OUk/oGEi/7tTUtbxIary2kbvmLm60HFLG5tpWlFuVWaR1kGqJZDp2lYszLE7gt5kA48hat1b6JmHlnI94O4/nXNVXd2bcx+n2QiY5uLVQjZ6ywfccHzK+qfhk9RXF9ocE62GUoauOvhzKk/wD116O5J6yUXArHXrWVXzKZPQW7PuI71lQ3LJ0O3s8qwga91bNZpVZ0pZqbafVaHQptNWZnDijeaivOTiLnpgfDrWNSr8+1sbOOV1Hb6ea1N8iP3BJ9pP8AmaqHj3MkH/8AT9/JOI4rXTGr900wYxAqyFUYMDqkmAcZwVGx61YnOHNC8Lsnn271sx2ykZ1SkHDEfuqAWPwx1IrnJmJJLEsSSSSclidySfMk5Oa9h7L4GUKUsRP8+3d18fQqYmrlaSJ/2mc0Wl1Gi2N7dyIZC0sMplKKcHDqZV1dSRp1EDbAGKtTsh4cYOC22QMyB5T13Ersynfz0FOns8+tc7cH4S95cRW8edUrqgIGdIPrPjIyFXU3Xotda2dqsMaRoAFRVRQAAAqgAAAbDYDpXqKiypRIqTcm5M9qUpUBOKUpQClKUApSlAKUpQClKUAqvO2Xko31oJ4VJntgxwBkyxHd0AG5YYDD4Efeqw6VlOzujDV1ZnHANZvB+Ly2dwk8DaZIzlT5H2qw81I2I9/8asPta7Mzau95aJ/V2OZo1H1c+bqB/dE7n90n2dKwq7GSmjnyi6cjoHljmy34smYcRzgZlt2I1eWXi/fjyevl5gZAreqf/v3GuY45GRgysyspyrKSGU+1SNwfeKnXAe2K8t00XCJdqMBTISkqgDGO8UHWPPLAnc715HtP2ZjXk6mHeV9Ht/BNTqRT10LjoDioNb9tFg2NdveRkncjunVff62o7e6vS57ZOGocJFeS7ZBCxoM+w63DD448684/ZrH3tlXfcsZ49SciX21g8xcx2/Doe9uXxkHuoh/azkY2RfZuMsdhmqy4z22TupWzt47f/wBxz3sg96ggKp/4qr29vpZ5DJNI8jt1Z2LMfdk9BudhsK7nZ/ssoyU8VK/+K28WYlirLQ2fNvNUvE7ozS+EDwxRj1YY/JR7SerN5n2AADTUqadm/Z1JxWXXICtqjfSNuDKR1ijP82HTPtr2vw042WyKSUqkiY9hXJxUNfyrjUCltkfd+/KPjgKD7A3kauGvO2tkiRUjVURQFVVACqo2AUDYADyr0qnKWZ3L8YqKshSlK1NhSlKAUpSgFKUoBSlKAUpSgFKUoD8ZQQQQCDsQehHsNU12ldkEUUUt5ZMsSxo0ksJ9TSgyTCR6pwD4TsSditXNUf7Qfsi+/Kz/ACNW0ZNPQ1lFSVmUl2f8n2tzZ3l5e960VspxHE2lmKr3jNnbPh0gDI6nPlUg4PyTweWC3naO8KX1wYrZe8AaEAMPpCrYIzFIc5J8SjyJqGcj81Xdi8otoTcRyKO/hMbSKw3AYhQSp6jPQjYg4GJLB2j8WVnJ4YGBcyQKbWbTauVK5jwPYWJ6El33GrFTyU7uz8yGDjlWnkb217IuGwNElw11M1xcSwxYYIsfdidwW04JJSLc7+LoACaweF9m3DIki9KN1K097cWkeHCqjQy3EasQuk+JYRnrudgBWifnfjTNCzWzs0E0kyE2k27SCRWVsbFMSuABgjbfapBb8/XUHD4NHD5JLsXN1LKJLWfREZ3uX1wtjwn6VR1PhZh760edc/M3WXp5G14Z2J2KhjN382qeUKVcRiCJS4XX4gX9UAsM7sNgM1qOL8B4RbcCmkS3klInkhWYsnetMjNEJFkGQsJK50gYIPqmtfw3tI4xGjrNYNcBnZ17y2lHdFiSQoVd1ycgHcb7ny0F3zPxFLCa2mtQtvLI8jF7aRO6eV9f0bHCphz4cg4zgHpW2WTer8zF4pbeRseyzs5j4sZJJ5GEULqrImzSkgNgt91MbHG++xGM10FZWUcEaxxIqIgwqqAFUewAVVv7PX1a7/HT5BVs1pVbcjamkoqwpSlREgpSlAKUpQClKUApSlAKUpQClKUApSlAKj/aD9kX35Wf5GqQVH+0H7Ivvys/yNWUDUdjVpGnBoTGBl2laQjGS+tl8RHmAqjfoFArc883iQ8PmkkuZLdVCkyR47weJfAmfNvV8vW6iucOAc131llLO4kjEjDwgIVZzhQcSAgE+EZ26DPSrMThvNB1D05dQkVAAIChBRpGdn7rKgYVcaSSzdAMMZZwtK9yKE80dDW3/OUgsYmPEpEBh4hJGY5e8bv1aJ7e1mlA8bKkoBHv+BG4l5onj4vIvpMxPeXKyQ+J1hgSzhljlWJQSD3pbcA53GMmtLFd8flhic36B5LtrdYmW3JR4y6mQsIyMB0ZfCG65zWYvDuZ8l/TIFyDhibb6RVJAwwhIwdiMkesM4OQGhsSbsh489zHPG8rzmIW59I7ySSOUyR6iqd4oKMp2ZfIkbCrAmhV1KsAVYEMD0IOxB/hVLzWHNECufSYwFycL6MNfh1kqO6H+E5x4j7PFUW5n5w4zBLLZ3d6+pdKyBO7AIdVcAOiK26uOmPMUyZnoYc1Fak4/Z0P9TufxY/+mtW5VTfs9D+q3f46f9NatmtKnEzaHChSlK0NhSlKAUpSgFKUoBSlKAUpSgFKUoBSlKAVH+0H7Ivvys/yNUgrQc/IW4TegdTazgfEo1ZW4OWopCrKw6qQw+IOR/mKufkzmzi/FI2mFxZRiKRIgrQSMJGfQxZsSeHC9D56mG2xqol4VIf3R8T/ANq2/B769s1It7togWDsqgFSwxgkMN+g8vKr06Tkjl08TTg9XoWjFyRxfu4zHe2bAXElyuYWUiSSQuG3PqkSOxXbTgKNXWttd8H42oH9dsCqjc+jsCOmQF1kH9R6g9pqppOb+L5B/pCQ4zjOkdSCdtGD0GCem4GATXjLzvxjobyYjGP7s7YA/d9gH8d+u9Re4mWVi6T2ZaXF77idpZSXJvbGTu0M2k20qsxJZgue+2BxhSRvpHxqluZOZJ+Izia40d4EVMopUFVLEEgk7+I/oKz7zmzisyOkt1cOjhldTp0srAgqQB0IJrSpw2Q/dx8SP/2t6dJx3IquIg1ZMuT9nr6td/jp8gq2aq7sFtDFbXOSCTMh28vAB/HpVo1Wq8bLlKSlBNClKVGSClKUApSlAKUpQClKUApSlAKUpQClKUArTc5/Zt1+Xl+U1ua03Of2bdfl5flNbR3RpPhfcc+21o8pIjUsVVmIHkq7k/wrajki/PS0l646DY4zvvttWtsOIyW7Fom0kqynwq2VbqCGBG9bcc/cQHS5Izk4CRAZJyTjRgEkkk9Tk+011ZZ/y2PNU/c2+O9/0sSvhljaupSbg9yZIkiB7sLlguQXcd4py0yXAyM6lRfgPt+DWGt1/oe+14UsuoDSsjMFYYm2yyMBj2Go3Dx3i9wrzxtPIG0RSPHEhJ7vVIqHQmRjvWOfPXg5G1ZU/MHHI1aVvSFGF1P6PGMLjWMnutlAJPsBJ6HNV3CV9/NnRVWm1wv/AFRqr3lC6Lu0VnMsRlcRhh4gusqqncknoM759p61q7vhM0IJkidAJDGSwwBIoDFfjgg+8dKz7vnO9mZWkuCzIQyHTGCpB1A7KPMf6FfHEubbu6QpPNrViCRoiG4OQw0oCD7x1Gx2qePvOdihP3DvlvfwLD7Ffq9x+Ivy1Y9Vx2K/V7j8Rflqx651bjZ3cJ+DHuFKUqIsilKUApSlAKUpQClKUApSlAKUpQClKUArTc5/Zt1+Xl+U1ua03Of2bdfl5flNbR3RpPhfcc71uuXOX47zXruUgKmMKGUHvS4kOFy6gEd35nHiG4rS1YPL91aSQRBeDyXDgBZnCKQzIq6iPF11PFnONmNdSpJxWh5zDU4zn8X01+xn8H5eazTEHGY1yz6dIiwHOgOzKzMHwseMZGCmAfEa+H9MuQYJeMQ927MjAxwZ0FX3bB6l45V0hjjSDncCvHiNrCIWduDTxgRnU2iMLEApZpMjBY6gvUDCg4xkivW3ntdegcElZtKMAYogWRiMORjw5w4AG3h9pOKl3v6HVsl8K0XfIj/MHJUNramZL2ORlKqYxpJLkgNgh9gMk4wfV64O0Tq05fRUDFuBz6gGbJhjAVMk7qHIOADvjO1VleSq8jsq6VZ2KjAGlSSQMDYYGOlWaM29znYulGDTjp+mv3LU7Ffq9x+Ivy1Y9Vx2K/V7j8Rflqx6oVuNnZwn4Me4UpSoiyKUpQClKUApSlAKUpQClKUApSlAKUpQCtLzq2OGXZOw9Hl+U1uqj/aF9kX35Wf5GrK0ZiSurHO7X8Y++P4b/wAq2PC+f5rSJooJysbsWZe7jcMSApJ7xD5KBj3Vh8lzcLVpf6UimkH0fc92ZBj+07zVodSc5ix19X4534v+VQB9Fd6gBlS82M7ZydY94/7VflVb0cTlUsGl8UZank3aneOrI12CrDDBoYSHBGCGzF4ttt69Ye0W+DF0ulDEAErHBuFLEDaPcAu5x7WJrDtZeXy0xdbzSZlNuAW2iCR6kcht9UnfD2hQNwd62E83KzY0x3yYJzp746gfI62OAPdj41rnXyeRu8PN7VH9RP2icRYMGuzhlKnwRDY5B6Jt16jeoy9yi9WX9a2tjLy6sJE633eNGmHyQ6SBcPoCnu8asHxBvWPlgD947Ly4bRhZNdeklfo9XeYDA7CTV4cN7v8AI1uqqW0bEcsFKesp3LD7DblZLe50+UqD/lz/APNWbVTfs9fVrv8AHT5BVs1Squ82dKjFRppIUpSoyUUpSgFKUoBSlKAUpSgFKUoBSlKAUpSgFR/tB+yL78rP8jVIKj/aD9kX35Wf5GrKByw3SuneA2kptIdIt8ejwacwMSG0rkse8AYYZOn7rfCqA5fg4Y0beny3qSam0CBUKaAE06iyMdTMZOmwCb4yM2Fa8+WEcYVeM8WVUVVRe5hPhGwAPovkAOv+dWKt3okVqKyq7ZCe1OPTxq7Hh6w+qukf2EJ2XJxUWqweJNwK7naafiPFGkfBdmiTxaVCj1YNvCqDp5b1X7YycZxk4zgkDyDEbE4xnFSQeliGrGzuSfs94/dW10IrRLZnuXiQidSV8JbGCpymdbZOD5bbVMO0ntGPdC2hgjieSOaK9ilj+lt2IQAIwIBBV2KyDIIwR7KjfZhx/h9jNLJfxlmHcm2YRlzGymTWRj1TvH8ce6pbztz/AME4hbzHuS9z3EiQSNAQyOVbR4yNgHOfdk1HJfHexPDg3Mz9nr6td/jp8gq2aqb9nr6td/jp8gq2aiqcTJafChSlKjNxSlKAUpSgFKUoBSlKAUpSgFKUoBSlKAVH+0H7Ivvys/yNUgqP9oP2RfflZ/kasoHLNKVKeQOQZeLT4GUt0Yd/J+h7pPbIR/wg5P3Qb7aSuzmRi5OyMvs37OZOKy65NSWqHxuNjKR/dRn+beXx6SbtU7KRCvpXD4gI1Ud9Cg9QKMd7GPMYA1D3at8mrlsbGOCJYokVI0AVFUYCgeQr3qo6rzXLypRUcpxwDX7VsdrPZaIA97ZqBHu1xEMAR+2WP/0+1fLqNthU9WoyUldFOcHB2Lt/Z6+rXf46fIKtmqm/Z6+rXf46fIKtmqlTiZep8KFKUqM3FKUoBSlKAUpSgFKUoBSlKAUpSgFKUoBUf7Qfsi+/Kz/I1SCsDj/CheWk1uW0iaN4ywGSocFSQPM70BzbyFyRJxa50AskKYM8oHqDyRc7d43l7Bk4OMHpXhHCIbOBIYECRoMKo/UknqWJySTuSSa8+A8BgsLdYLdAiL+rHzdz95j5mthUk55mRwgoIUpSoyQ/GUEYIyD199UN2p9lhsi11Zpm3O8sY/8ALe1lH+y+T/D0vqvxlBGCMg9ffW0ZOLujWUVJWZU/7PX1a7/HT5BVs1H+VeTouGvc9xgRTyLIsYGBEdIUqN/VyCQNsA48qkFJO7uIqysKUpWpsKUpQClKUApSlAKUpQClKUApSlAKUpQClKUApSlAKUpQClKUApSlAKUpQClKUApSlAKUp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3" name="Picture 9" descr="http://img1.mlstatic.com/s_MLB_v_V_f_3037834877_08201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3" r="23313"/>
          <a:stretch/>
        </p:blipFill>
        <p:spPr bwMode="auto">
          <a:xfrm>
            <a:off x="5940152" y="5229200"/>
            <a:ext cx="942009" cy="162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mdemulher.abril.com.br/blogs/dieta-nunca-mais/files/2013/08/prato-vazio-toalha-vermelh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262" y="5337212"/>
            <a:ext cx="2106234" cy="140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69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-36512" y="1052736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c) Energia Elétrica pelo Prédio Administrativo</a:t>
            </a: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/>
            <a:endParaRPr lang="pt-BR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/>
            <a:endParaRPr lang="pt-BR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/>
            <a:r>
              <a:rPr lang="pt-B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Fluorescentes comuns (40W) </a:t>
            </a:r>
            <a:r>
              <a:rPr lang="pt-BR" sz="2000" b="1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Lâmpadas LED (19W)</a:t>
            </a:r>
          </a:p>
          <a:p>
            <a:pPr marL="742950" lvl="3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Imagem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2" t="47456" r="10092" b="24924"/>
          <a:stretch>
            <a:fillRect/>
          </a:stretch>
        </p:blipFill>
        <p:spPr bwMode="auto">
          <a:xfrm>
            <a:off x="1651916" y="4840188"/>
            <a:ext cx="421622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Objetivos Energéticos e Planos 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302840" y="1628800"/>
            <a:ext cx="280831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Setorização de circuitos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316792" y="2211502"/>
            <a:ext cx="4399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Dispositivos 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economizadores / sensores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316791" y="2780928"/>
            <a:ext cx="35885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Equipamentos mais eficientes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7" name="Retângulo de cantos arredondados 16"/>
          <p:cNvSpPr/>
          <p:nvPr/>
        </p:nvSpPr>
        <p:spPr>
          <a:xfrm>
            <a:off x="302840" y="4840188"/>
            <a:ext cx="1278693" cy="483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132 peças</a:t>
            </a:r>
            <a:endPara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eta em curva para baixo 12"/>
          <p:cNvSpPr/>
          <p:nvPr/>
        </p:nvSpPr>
        <p:spPr>
          <a:xfrm>
            <a:off x="1091168" y="4419551"/>
            <a:ext cx="1064804" cy="42063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Retângulo de cantos arredondados 18"/>
          <p:cNvSpPr/>
          <p:nvPr/>
        </p:nvSpPr>
        <p:spPr>
          <a:xfrm>
            <a:off x="6570803" y="4178427"/>
            <a:ext cx="1495272" cy="48224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R$ 19.140,00</a:t>
            </a:r>
            <a:endPara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de cantos arredondados 19"/>
          <p:cNvSpPr/>
          <p:nvPr/>
        </p:nvSpPr>
        <p:spPr>
          <a:xfrm>
            <a:off x="6660232" y="4851386"/>
            <a:ext cx="870581" cy="48224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629764" y="5561588"/>
            <a:ext cx="2478740" cy="4597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pt-BR" sz="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0,032 t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de CO</a:t>
            </a:r>
            <a:r>
              <a:rPr lang="pt-BR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1600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1000 h</a:t>
            </a:r>
          </a:p>
          <a:p>
            <a:pPr algn="ctr"/>
            <a:endParaRPr lang="pt-BR" sz="200" b="1" dirty="0"/>
          </a:p>
        </p:txBody>
      </p:sp>
      <p:sp>
        <p:nvSpPr>
          <p:cNvPr id="22" name="Retângulo de cantos arredondados 21"/>
          <p:cNvSpPr/>
          <p:nvPr/>
        </p:nvSpPr>
        <p:spPr>
          <a:xfrm>
            <a:off x="107504" y="6259883"/>
            <a:ext cx="2711290" cy="4597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pt-BR" sz="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T.R.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5 anos e 11 meses</a:t>
            </a:r>
          </a:p>
          <a:p>
            <a:pPr algn="ctr"/>
            <a:endParaRPr lang="pt-BR" sz="200" b="1" dirty="0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2915816" y="6251138"/>
            <a:ext cx="2232248" cy="44587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 com descarte</a:t>
            </a:r>
            <a:endPara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5220072" y="6259883"/>
            <a:ext cx="1584176" cy="44587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Manutenção</a:t>
            </a:r>
            <a:endPara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2551393" y="4221088"/>
            <a:ext cx="3177117" cy="48304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 luminosa 34x maior</a:t>
            </a:r>
            <a:endPara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eta em curva para a direita 28"/>
          <p:cNvSpPr/>
          <p:nvPr/>
        </p:nvSpPr>
        <p:spPr>
          <a:xfrm>
            <a:off x="6228184" y="5081273"/>
            <a:ext cx="432048" cy="698929"/>
          </a:xfrm>
          <a:prstGeom prst="curvedRightArrow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6390" name="Picture 6" descr="http://2.bp.blogspot.com/-p_EQ-LvrZ6Q/TVaRiK4teKI/AAAAAAAAB6M/WOR3w9-gsuY/s1600/lampada-incandescente-for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04" y="1556792"/>
            <a:ext cx="2600176" cy="187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46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uiExpand="1" animBg="1"/>
      <p:bldP spid="12" grpId="0" uiExpand="1" animBg="1"/>
      <p:bldP spid="15" grpId="0" uiExpand="1" animBg="1"/>
      <p:bldP spid="17" grpId="0" animBg="1"/>
      <p:bldP spid="13" grpId="0" animBg="1"/>
      <p:bldP spid="19" grpId="0" animBg="1"/>
      <p:bldP spid="20" grpId="0" animBg="1"/>
      <p:bldP spid="14" grpId="0" animBg="1"/>
      <p:bldP spid="22" grpId="0" animBg="1"/>
      <p:bldP spid="18" grpId="0" animBg="1"/>
      <p:bldP spid="24" grpId="0" animBg="1"/>
      <p:bldP spid="25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39552" y="1268760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2" indent="-285750">
              <a:buFont typeface="Courier New" panose="02070309020205020404" pitchFamily="49" charset="0"/>
              <a:buChar char="o"/>
            </a:pPr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Ar condicionados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Objetivos Energéticos e Planos 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1" name="Picture 2" descr="http://www.arcondicionadosweb.com.br/wp-content/uploads/2012/03/ar-condicionado-split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84"/>
          <a:stretch/>
        </p:blipFill>
        <p:spPr bwMode="auto">
          <a:xfrm>
            <a:off x="35496" y="1952616"/>
            <a:ext cx="4248472" cy="176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www.arcondicionadosweb.com.br/wp-content/uploads/2012/03/ar-condicionado-split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36" r="24122" b="6347"/>
          <a:stretch/>
        </p:blipFill>
        <p:spPr bwMode="auto">
          <a:xfrm>
            <a:off x="539552" y="3734483"/>
            <a:ext cx="3252313" cy="22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ta entalhada para a direita 12"/>
          <p:cNvSpPr/>
          <p:nvPr/>
        </p:nvSpPr>
        <p:spPr>
          <a:xfrm>
            <a:off x="4355976" y="3578753"/>
            <a:ext cx="864096" cy="57032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750" name="Picture 6" descr="http://www.arcondicionadosweb.com.br/wp-content/uploads/2012/03/seloproce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11809"/>
            <a:ext cx="1238147" cy="293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 descr="http://static.webarcondicionado.com.br/blog/uploads/Etiqueta-Selo-Procel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46"/>
          <a:stretch/>
        </p:blipFill>
        <p:spPr bwMode="auto">
          <a:xfrm>
            <a:off x="5415123" y="2345978"/>
            <a:ext cx="2325229" cy="350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020272" y="2420888"/>
            <a:ext cx="648072" cy="132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207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44016" y="1124744"/>
            <a:ext cx="8964488" cy="4331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x-none" sz="2250" b="1" smtClean="0">
                <a:latin typeface="Arial" panose="020B0604020202020204" pitchFamily="34" charset="0"/>
                <a:cs typeface="Arial" panose="020B0604020202020204" pitchFamily="34" charset="0"/>
              </a:rPr>
              <a:t>Objetivo 4: </a:t>
            </a:r>
            <a:r>
              <a:rPr lang="x-none" sz="2250" smtClean="0">
                <a:latin typeface="Arial" panose="020B0604020202020204" pitchFamily="34" charset="0"/>
                <a:cs typeface="Arial" panose="020B0604020202020204" pitchFamily="34" charset="0"/>
              </a:rPr>
              <a:t>Aumentar a eficiência energética dos ambientes do P</a:t>
            </a:r>
            <a:r>
              <a:rPr lang="pt-BR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.A.</a:t>
            </a:r>
          </a:p>
          <a:p>
            <a:pPr marL="0" lvl="2"/>
            <a:endParaRPr lang="pt-B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r>
              <a:rPr lang="pt-BR" sz="2250" i="1" dirty="0" smtClean="0">
                <a:latin typeface="Arial" panose="020B0604020202020204" pitchFamily="34" charset="0"/>
                <a:cs typeface="Arial" panose="020B0604020202020204" pitchFamily="34" charset="0"/>
              </a:rPr>
              <a:t>Melhoria nos acabamentos internos da edificação </a:t>
            </a:r>
          </a:p>
          <a:p>
            <a:pPr marL="342900" lvl="2" indent="-342900">
              <a:buAutoNum type="alphaLcParenR"/>
            </a:pPr>
            <a:endParaRPr lang="pt-BR" sz="2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>
              <a:buAutoNum type="alphaLcParenR"/>
            </a:pPr>
            <a:endParaRPr lang="pt-BR" sz="2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>
              <a:buFont typeface="Wingdings" panose="05000000000000000000" pitchFamily="2" charset="2"/>
              <a:buChar char="ü"/>
            </a:pPr>
            <a:r>
              <a:rPr lang="pt-BR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Pintura das paredes = 4 setores 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2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3" indent="-342900">
              <a:buFont typeface="Wingdings" panose="05000000000000000000" pitchFamily="2" charset="2"/>
              <a:buChar char="ü"/>
            </a:pPr>
            <a:r>
              <a:rPr lang="pt-BR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Pintura do teto = 4 setores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2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4" indent="-342900">
              <a:buFont typeface="Wingdings" panose="05000000000000000000" pitchFamily="2" charset="2"/>
              <a:buChar char="ü"/>
            </a:pPr>
            <a:r>
              <a:rPr lang="pt-BR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Pintura do piso = 10 setores</a:t>
            </a:r>
          </a:p>
          <a:p>
            <a:pPr marL="0" lvl="2"/>
            <a:endParaRPr lang="pt-BR" sz="2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2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Objetivos Energéticos e Planos 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7108" name="Picture 4" descr="Pint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192" y="5013176"/>
            <a:ext cx="245727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6876256" y="3573016"/>
            <a:ext cx="1368152" cy="432048"/>
          </a:xfrm>
          <a:prstGeom prst="roundRect">
            <a:avLst/>
          </a:prstGeom>
          <a:solidFill>
            <a:srgbClr val="FFABAD"/>
          </a:solidFill>
          <a:ln>
            <a:solidFill>
              <a:srgbClr val="FF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C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eta entalhada para a direita 8"/>
          <p:cNvSpPr/>
          <p:nvPr/>
        </p:nvSpPr>
        <p:spPr>
          <a:xfrm>
            <a:off x="5245732" y="3506745"/>
            <a:ext cx="1198476" cy="57032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84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251520" y="1124744"/>
            <a:ext cx="8784976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Instalação 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de janelas para maior ventilação/iluminação natural</a:t>
            </a:r>
          </a:p>
          <a:p>
            <a:pPr marL="0" lvl="2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buFont typeface="Courier New" panose="02070309020205020404" pitchFamily="49" charset="0"/>
              <a:buChar char="o"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Instalação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 setores</a:t>
            </a: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4" indent="-285750">
              <a:buFont typeface="Courier New" panose="02070309020205020404" pitchFamily="49" charset="0"/>
              <a:buChar char="o"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Ampliação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16 setores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/>
            <a:endParaRPr lang="pt-B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Objetivos Energéticos e Planos 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572000" y="2204864"/>
            <a:ext cx="1080120" cy="432048"/>
          </a:xfrm>
          <a:prstGeom prst="roundRect">
            <a:avLst/>
          </a:prstGeom>
          <a:solidFill>
            <a:srgbClr val="FFABAD"/>
          </a:solidFill>
          <a:ln>
            <a:solidFill>
              <a:srgbClr val="FFA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C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4932040" y="2852936"/>
            <a:ext cx="1152128" cy="432048"/>
          </a:xfrm>
          <a:prstGeom prst="round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B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eta entalhada para a direita 13"/>
          <p:cNvSpPr/>
          <p:nvPr/>
        </p:nvSpPr>
        <p:spPr>
          <a:xfrm>
            <a:off x="3936758" y="2204864"/>
            <a:ext cx="491226" cy="4320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entalhada para a direita 14"/>
          <p:cNvSpPr/>
          <p:nvPr/>
        </p:nvSpPr>
        <p:spPr>
          <a:xfrm>
            <a:off x="4355976" y="2852936"/>
            <a:ext cx="495547" cy="4320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458" name="Picture 2" descr="http://construdeia.com/wp-content/gallery/desenhos-de-janela/desenhos-de-janelas-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004" y="3566998"/>
            <a:ext cx="4852268" cy="299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www.enfimcasada.com.br/wp-content/uploads/2013/07/ec1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520" y="4202339"/>
            <a:ext cx="2159764" cy="160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55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2" grpId="0" uiExpand="1" animBg="1"/>
      <p:bldP spid="13" grpId="0" animBg="1"/>
      <p:bldP spid="14" grpId="0" uiExpand="1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95536" y="1057954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Instalação de proteções solares (</a:t>
            </a:r>
            <a:r>
              <a:rPr lang="pt-B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brises</a:t>
            </a:r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Courier New" panose="02070309020205020404" pitchFamily="49" charset="0"/>
              <a:buChar char="o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2" name="Imagem 1"/>
          <p:cNvPicPr>
            <a:picLocks noChangeAspect="1" noChangeArrowheads="1"/>
          </p:cNvPicPr>
          <p:nvPr/>
        </p:nvPicPr>
        <p:blipFill>
          <a:blip r:embed="rId5">
            <a:lum bright="-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3" t="29626" r="59570" b="21555"/>
          <a:stretch>
            <a:fillRect/>
          </a:stretch>
        </p:blipFill>
        <p:spPr bwMode="auto">
          <a:xfrm>
            <a:off x="2000595" y="1950799"/>
            <a:ext cx="1779317" cy="270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9" t="19514" r="59306" b="35381"/>
          <a:stretch>
            <a:fillRect/>
          </a:stretch>
        </p:blipFill>
        <p:spPr bwMode="auto">
          <a:xfrm>
            <a:off x="5220072" y="2022806"/>
            <a:ext cx="2042357" cy="255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ta para a direita 3"/>
          <p:cNvSpPr>
            <a:spLocks noChangeArrowheads="1"/>
          </p:cNvSpPr>
          <p:nvPr/>
        </p:nvSpPr>
        <p:spPr bwMode="auto">
          <a:xfrm>
            <a:off x="4041811" y="2166823"/>
            <a:ext cx="860425" cy="350837"/>
          </a:xfrm>
          <a:prstGeom prst="rightArrow">
            <a:avLst>
              <a:gd name="adj1" fmla="val 44204"/>
              <a:gd name="adj2" fmla="val 69817"/>
            </a:avLst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/>
          </a:gra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052924" y="3030919"/>
            <a:ext cx="860425" cy="350837"/>
          </a:xfrm>
          <a:prstGeom prst="rightArrow">
            <a:avLst>
              <a:gd name="adj1" fmla="val 44204"/>
              <a:gd name="adj2" fmla="val 69817"/>
            </a:avLst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/>
          </a:gra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054511" y="3895015"/>
            <a:ext cx="860425" cy="350837"/>
          </a:xfrm>
          <a:prstGeom prst="rightArrow">
            <a:avLst>
              <a:gd name="adj1" fmla="val 44204"/>
              <a:gd name="adj2" fmla="val 69817"/>
            </a:avLst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/>
          </a:gra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Objetivos Energéticos e Planos 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Quadro 13"/>
          <p:cNvSpPr/>
          <p:nvPr/>
        </p:nvSpPr>
        <p:spPr>
          <a:xfrm>
            <a:off x="1604403" y="1700808"/>
            <a:ext cx="6135949" cy="3240360"/>
          </a:xfrm>
          <a:prstGeom prst="frame">
            <a:avLst>
              <a:gd name="adj1" fmla="val 4164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78936" y="5162183"/>
            <a:ext cx="5445192" cy="40862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Eficiência térmica  (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Verna, 2013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apud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Abril, 2013)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2051720" y="5661248"/>
            <a:ext cx="4489435" cy="40862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Dispensa o uso de películas (USP, 2013)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2662763" y="6188729"/>
            <a:ext cx="6301725" cy="40862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Custo varia conforme projeto do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brise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Gelbcke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pt-BR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, 2012)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5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9" grpId="0" animBg="1"/>
      <p:bldP spid="14" grpId="0" animBg="1"/>
      <p:bldP spid="20" grpId="0" animBg="1"/>
      <p:bldP spid="26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95536" y="1171773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Implantação de telhado verde</a:t>
            </a:r>
            <a:endParaRPr lang="pt-BR" sz="1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algn="just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302840" y="-18256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27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Objetivos Energéticos e Planos de Ação</a:t>
            </a:r>
            <a:endParaRPr kumimoji="0" lang="pt-BR" sz="27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2998169" y="1887970"/>
            <a:ext cx="3446039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marL="0" lvl="3"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Melhoria do clima urbano </a:t>
            </a:r>
          </a:p>
          <a:p>
            <a:pPr marL="0" lvl="3"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(MINK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2004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apud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SAVI, 2012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8" name="Picture 8" descr="https://encrypted-tbn2.gstatic.com/images?q=tbn:ANd9GcRZsukgSsXcKU6_NwIsPxLScOA5711USYzuTNy9gKzWO71-1dG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8" b="4079"/>
          <a:stretch/>
        </p:blipFill>
        <p:spPr bwMode="auto">
          <a:xfrm>
            <a:off x="2904303" y="2689491"/>
            <a:ext cx="3455579" cy="304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aixaDeTexto 33"/>
          <p:cNvSpPr txBox="1"/>
          <p:nvPr/>
        </p:nvSpPr>
        <p:spPr>
          <a:xfrm>
            <a:off x="107504" y="3866039"/>
            <a:ext cx="2837620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 anchor="ctr">
            <a:spAutoFit/>
          </a:bodyPr>
          <a:lstStyle/>
          <a:p>
            <a:pPr marL="0" lvl="3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desempenho térmico </a:t>
            </a:r>
          </a:p>
          <a:p>
            <a:pPr marL="0" lvl="3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(LAMBERTS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eta para cima 26"/>
          <p:cNvSpPr/>
          <p:nvPr/>
        </p:nvSpPr>
        <p:spPr>
          <a:xfrm>
            <a:off x="260697" y="3966909"/>
            <a:ext cx="174800" cy="184666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2483768" y="4725144"/>
            <a:ext cx="943058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 rot="1551054">
            <a:off x="3207283" y="5412474"/>
            <a:ext cx="943058" cy="446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/>
          <p:cNvSpPr txBox="1"/>
          <p:nvPr/>
        </p:nvSpPr>
        <p:spPr>
          <a:xfrm>
            <a:off x="6359882" y="4056052"/>
            <a:ext cx="2732362" cy="40862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 anchor="ctr">
            <a:spAutoFit/>
          </a:bodyPr>
          <a:lstStyle/>
          <a:p>
            <a:pPr marL="0" lvl="3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667 m²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R$133.400,00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2679104" y="5949280"/>
            <a:ext cx="4125144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Menor consumo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 refrigeração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Liu, 2002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apud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Lamberts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2010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474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6" grpId="0" animBg="1"/>
      <p:bldP spid="34" grpId="0" animBg="1"/>
      <p:bldP spid="27" grpId="0" animBg="1"/>
      <p:bldP spid="33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3200" b="1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CONSIDERAÇÕES FINAIS</a:t>
            </a:r>
            <a:endParaRPr kumimoji="0" lang="pt-BR" sz="32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1520" y="1310565"/>
            <a:ext cx="87951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Oportunidades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melhorias na G.E. do terminal portuário;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Necessidade de adequação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Software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32;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Baixa eficiência energética de diversos ambientes do P.A., conforme verificado pelo IEEA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Diagnóstico energético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base de dados que possibilitam implantar um SGE abrangente baseado na melhoria contínua.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implantação do SGE (ISO 50001:2011) irá requerer o comprometimento da Organização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implantação de melhorias.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4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489" r="4479" b="78268"/>
          <a:stretch/>
        </p:blipFill>
        <p:spPr>
          <a:xfrm>
            <a:off x="0" y="0"/>
            <a:ext cx="9144000" cy="11464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02840" y="-90264"/>
            <a:ext cx="902168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32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REFERÊNCIAS BIBLIOGRÁFICAS</a:t>
            </a:r>
            <a:endParaRPr kumimoji="0" lang="pt-BR" sz="32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51520" y="1196752"/>
            <a:ext cx="866164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sz="1500">
                <a:latin typeface="Arial" panose="020B0604020202020204" pitchFamily="34" charset="0"/>
                <a:cs typeface="Arial" panose="020B0604020202020204" pitchFamily="34" charset="0"/>
              </a:rPr>
              <a:t>ABNT, Associação Brasileira de Normas Técnicas.</a:t>
            </a:r>
            <a:r>
              <a:rPr lang="x-none" sz="1500" b="1">
                <a:latin typeface="Arial" panose="020B0604020202020204" pitchFamily="34" charset="0"/>
                <a:cs typeface="Arial" panose="020B0604020202020204" pitchFamily="34" charset="0"/>
              </a:rPr>
              <a:t> NBR ISO 50001:2011: Sistemas de Gestão de Energia: Requisitos com orientações de uso. </a:t>
            </a:r>
            <a:r>
              <a:rPr lang="x-none" sz="1500">
                <a:latin typeface="Arial" panose="020B0604020202020204" pitchFamily="34" charset="0"/>
                <a:cs typeface="Arial" panose="020B0604020202020204" pitchFamily="34" charset="0"/>
              </a:rPr>
              <a:t>Rio de Janeiro: ABNT, 2011.</a:t>
            </a: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ABRIL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Brise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, solução modernista e contemporânea.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2013. Disponível em: &lt;</a:t>
            </a:r>
            <a:r>
              <a:rPr lang="x-none" sz="150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x-none" sz="150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x-none" sz="1500" smtClean="0">
                <a:latin typeface="Arial" panose="020B0604020202020204" pitchFamily="34" charset="0"/>
                <a:cs typeface="Arial" panose="020B0604020202020204" pitchFamily="34" charset="0"/>
              </a:rPr>
              <a:t>www.abril.com.br/noticias/geral/brise-solucao-modernista-contemporanea-414562.shtml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&gt; Acesso em: 06 nov. 2013.    </a:t>
            </a:r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CELUPI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, Nicole. 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Gestão sistêmica de energia e sua contribuição para a redução dos gases de efeito estufa: abordagem integrada das Normas ISO 50001:2011 e ISO 14064:2007.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Curitiba: Universidade Federal do Paraná, 2012.</a:t>
            </a:r>
          </a:p>
          <a:p>
            <a:pPr algn="just"/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FERREIRA, João de Jesus. 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Economia e gestão da energia.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Lisboa: Jesus Ferreira Consultores, 1994.</a:t>
            </a:r>
          </a:p>
          <a:p>
            <a:pPr algn="just"/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GELBCKE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, B. L.; SANTOS, C. F. C.; COVATTI, L. A.; PECANTET, N. C.; WAGNER, Y. R. M. </a:t>
            </a:r>
            <a:r>
              <a:rPr lang="pt-BR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Brises-soleil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: história, aplicação e materiais.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26 p. Florianópolis: UFSC, 2012.</a:t>
            </a:r>
          </a:p>
          <a:p>
            <a:pPr algn="just"/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LAMBERTS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, Roberto; GHISI, </a:t>
            </a:r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Enedir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; PEREIRA, Cláudia Donald. BATISTA, Juliana Oliveira. 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Casa eficiente: consumo e geração de energia. 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Florianópolis: UFSC, 2010</a:t>
            </a:r>
            <a:r>
              <a:rPr lang="pt-B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USP. 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A luz do dia na arquitetura: recomendações para projetos.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Disponível em: &lt;http://www.usp.br/fau/cursos/graduacao/arq_urbanismo/disciplinas/aut0213/Material_de_Apoio/A_Luz_do_Dia_na_Arquitetura._Recomendacoes_para_Projeto.pdf&gt; Acesso em: 02 nov. 2013</a:t>
            </a:r>
            <a:r>
              <a:rPr lang="pt-B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211960" y="2060848"/>
            <a:ext cx="3528392" cy="15586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4400" b="1" noProof="0" dirty="0" smtClean="0">
                <a:ln w="6350">
                  <a:noFill/>
                </a:ln>
                <a:solidFill>
                  <a:sysClr val="windowText" lastClr="0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Obrigada</a:t>
            </a:r>
            <a:endParaRPr kumimoji="0" lang="pt-BR" sz="4400" b="1" i="0" u="none" strike="noStrike" kern="1200" cap="none" spc="0" normalizeH="0" baseline="0" noProof="0" dirty="0">
              <a:ln w="6350">
                <a:noFill/>
              </a:ln>
              <a:solidFill>
                <a:sysClr val="windowText" lastClr="0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0726" name="Picture 6" descr="http://static.freepik.com/fotos-gratis/energia-verde-luz-salvadora-bulbos-material-de-imagem-garoto_38-54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6" r="24925"/>
          <a:stretch/>
        </p:blipFill>
        <p:spPr bwMode="auto">
          <a:xfrm>
            <a:off x="-6743" y="476672"/>
            <a:ext cx="3345978" cy="402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411760" y="3789040"/>
            <a:ext cx="618602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Thayrine</a:t>
            </a:r>
            <a:r>
              <a:rPr lang="pt-B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Andressa Pereira Leite </a:t>
            </a:r>
          </a:p>
          <a:p>
            <a:pPr algn="ctr"/>
            <a:r>
              <a:rPr lang="pt-B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Engenheira Ambiental - UNIVALI</a:t>
            </a:r>
          </a:p>
          <a:p>
            <a:pPr algn="ctr"/>
            <a:r>
              <a:rPr lang="pt-B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Auditora Interna em ISO 50001:2011 / ISO 14001</a:t>
            </a:r>
          </a:p>
          <a:p>
            <a:pPr algn="ctr"/>
            <a:endParaRPr lang="pt-B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thayrine1812@gmail.com</a:t>
            </a:r>
          </a:p>
        </p:txBody>
      </p:sp>
    </p:spTree>
    <p:extLst>
      <p:ext uri="{BB962C8B-B14F-4D97-AF65-F5344CB8AC3E}">
        <p14:creationId xmlns:p14="http://schemas.microsoft.com/office/powerpoint/2010/main" val="230056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26277</TotalTime>
  <Words>2668</Words>
  <Application>Microsoft Office PowerPoint</Application>
  <PresentationFormat>Apresentação na tela (4:3)</PresentationFormat>
  <Paragraphs>526</Paragraphs>
  <Slides>31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UNIVERSIDADE DO VALE DO ITAJAÍ Centro de Ciências Tecnológicas da Terra e do Mar Curso de Engenharia Ambiental</dc:title>
  <dc:creator>Thayrine</dc:creator>
  <cp:lastModifiedBy>Thayrine</cp:lastModifiedBy>
  <cp:revision>337</cp:revision>
  <dcterms:created xsi:type="dcterms:W3CDTF">2013-06-19T00:06:26Z</dcterms:created>
  <dcterms:modified xsi:type="dcterms:W3CDTF">2014-05-20T18:20:49Z</dcterms:modified>
</cp:coreProperties>
</file>