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66" r:id="rId3"/>
    <p:sldId id="267" r:id="rId4"/>
    <p:sldId id="260" r:id="rId5"/>
    <p:sldId id="264" r:id="rId6"/>
  </p:sldIdLst>
  <p:sldSz cx="9144000" cy="6858000" type="screen4x3"/>
  <p:notesSz cx="7086600" cy="93726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45941-1751-440D-B833-088DB4839E2D}" type="datetimeFigureOut">
              <a:rPr lang="pt-BR" smtClean="0"/>
              <a:t>21/05/2014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14788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67465-7EC5-4420-BDA8-A7D9A4614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5291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 descr="ABCE_ho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85720" y="0"/>
            <a:ext cx="5227153" cy="17167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08EFF-8C7E-4771-85D9-BCEC45CC5B7B}" type="datetimeFigureOut">
              <a:rPr lang="pt-BR" smtClean="0"/>
              <a:pPr/>
              <a:t>21/05/2014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6D428-3E9D-45B8-8516-A986CD151B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4348" y="2714620"/>
            <a:ext cx="7772400" cy="1470025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/>
              <a:t/>
            </a:r>
            <a:br>
              <a:rPr lang="pt-BR" sz="3200" dirty="0"/>
            </a:br>
            <a:r>
              <a:rPr lang="pt-BR" sz="3200" dirty="0" smtClean="0"/>
              <a:t>IX </a:t>
            </a:r>
            <a:r>
              <a:rPr lang="pt-BR" sz="3200" dirty="0"/>
              <a:t>SIMPÓSIO INTERNACIONAL DE</a:t>
            </a:r>
            <a:br>
              <a:rPr lang="pt-BR" sz="3200" dirty="0"/>
            </a:br>
            <a:r>
              <a:rPr lang="pt-BR" sz="3200" dirty="0"/>
              <a:t>QUALIDADE AMBIENTAL</a:t>
            </a:r>
            <a:br>
              <a:rPr lang="pt-BR" sz="3200" dirty="0"/>
            </a:b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>Licenciamento Ambiental do Setor Elétrico</a:t>
            </a:r>
            <a:r>
              <a:rPr lang="pt-BR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pt-BR" sz="32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24" y="5143512"/>
            <a:ext cx="7643866" cy="1357322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Porto Alegre, </a:t>
            </a:r>
            <a:r>
              <a:rPr lang="pt-BR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21/05/2014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pt-BR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t-B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755" y="404664"/>
            <a:ext cx="2493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568952" cy="4442836"/>
          </a:xfrm>
        </p:spPr>
        <p:txBody>
          <a:bodyPr>
            <a:noAutofit/>
          </a:bodyPr>
          <a:lstStyle/>
          <a:p>
            <a:pPr algn="l">
              <a:lnSpc>
                <a:spcPts val="2700"/>
              </a:lnSpc>
            </a:pP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/>
              <a:t/>
            </a:r>
            <a:br>
              <a:rPr lang="pt-BR" sz="2000" b="1" dirty="0"/>
            </a:b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/>
              <a:t/>
            </a:r>
            <a:br>
              <a:rPr lang="pt-BR" sz="2000" b="1" dirty="0"/>
            </a:b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>ABCE</a:t>
            </a:r>
            <a:br>
              <a:rPr lang="pt-BR" sz="2000" b="1" dirty="0" smtClean="0"/>
            </a:br>
            <a:r>
              <a:rPr lang="pt-BR" sz="2000" dirty="0" smtClean="0"/>
              <a:t>- 78 </a:t>
            </a:r>
            <a:r>
              <a:rPr lang="pt-BR" sz="2000" dirty="0"/>
              <a:t>anos de </a:t>
            </a:r>
            <a:r>
              <a:rPr lang="pt-BR" sz="2000" dirty="0" smtClean="0"/>
              <a:t>existência;</a:t>
            </a:r>
            <a:r>
              <a:rPr lang="pt-BR" sz="2000" dirty="0"/>
              <a:t/>
            </a:r>
            <a:br>
              <a:rPr lang="pt-BR" sz="2000" dirty="0"/>
            </a:br>
            <a:r>
              <a:rPr lang="pt-BR" sz="2000" dirty="0" smtClean="0"/>
              <a:t>- Mais </a:t>
            </a:r>
            <a:r>
              <a:rPr lang="pt-BR" sz="2000" dirty="0"/>
              <a:t>antiga associação do setor </a:t>
            </a:r>
            <a:r>
              <a:rPr lang="pt-BR" sz="2000" dirty="0" smtClean="0"/>
              <a:t>elétrico;</a:t>
            </a:r>
            <a:r>
              <a:rPr lang="pt-BR" sz="2000" dirty="0"/>
              <a:t/>
            </a:r>
            <a:br>
              <a:rPr lang="pt-BR" sz="2000" dirty="0"/>
            </a:br>
            <a:r>
              <a:rPr lang="pt-BR" sz="2000" dirty="0" smtClean="0"/>
              <a:t>- Congrega </a:t>
            </a:r>
            <a:r>
              <a:rPr lang="pt-BR" sz="2000" dirty="0"/>
              <a:t>37 empresas e grupos </a:t>
            </a:r>
            <a:r>
              <a:rPr lang="pt-BR" sz="2000" dirty="0" smtClean="0"/>
              <a:t>empresariais;</a:t>
            </a:r>
            <a:r>
              <a:rPr lang="pt-BR" sz="2000" dirty="0"/>
              <a:t/>
            </a:r>
            <a:br>
              <a:rPr lang="pt-BR" sz="2000" dirty="0"/>
            </a:br>
            <a:r>
              <a:rPr lang="pt-BR" sz="2000" dirty="0" smtClean="0"/>
              <a:t>- Geração</a:t>
            </a:r>
            <a:r>
              <a:rPr lang="pt-BR" sz="2000" dirty="0"/>
              <a:t>, Transmissão e Distribuição (públicas e privadas</a:t>
            </a:r>
            <a:r>
              <a:rPr lang="pt-BR" sz="2000" dirty="0" smtClean="0"/>
              <a:t>);</a:t>
            </a:r>
            <a:br>
              <a:rPr lang="pt-BR" sz="2000" dirty="0" smtClean="0"/>
            </a:br>
            <a:r>
              <a:rPr lang="pt-BR" sz="2000" dirty="0"/>
              <a:t/>
            </a:r>
            <a:br>
              <a:rPr lang="pt-BR" sz="2000" dirty="0"/>
            </a:br>
            <a:r>
              <a:rPr lang="pt-BR" sz="2000" b="1" dirty="0" smtClean="0"/>
              <a:t>FMASE</a:t>
            </a:r>
            <a:br>
              <a:rPr lang="pt-BR" sz="2000" b="1" dirty="0" smtClean="0"/>
            </a:br>
            <a:r>
              <a:rPr lang="pt-BR" sz="2000" dirty="0" smtClean="0"/>
              <a:t>- criado ao final de 2004;</a:t>
            </a: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dirty="0" smtClean="0"/>
              <a:t>- 18 associações de Geração, Transmissão e Distribuição;</a:t>
            </a:r>
            <a:br>
              <a:rPr lang="pt-BR" sz="2000" dirty="0" smtClean="0"/>
            </a:br>
            <a:r>
              <a:rPr lang="pt-BR" sz="2000" dirty="0" smtClean="0"/>
              <a:t>- </a:t>
            </a:r>
            <a:r>
              <a:rPr lang="pt-BR" sz="2000" dirty="0"/>
              <a:t>Ambiente de discussão das questões de meio ambiente do setor </a:t>
            </a:r>
            <a:r>
              <a:rPr lang="pt-BR" sz="2000" dirty="0" smtClean="0"/>
              <a:t>elétrico.</a:t>
            </a:r>
            <a:r>
              <a:rPr lang="pt-BR" sz="2000" dirty="0"/>
              <a:t/>
            </a:r>
            <a:br>
              <a:rPr lang="pt-BR" sz="2000" dirty="0"/>
            </a:br>
            <a:r>
              <a:rPr lang="pt-BR" sz="2000" dirty="0"/>
              <a:t/>
            </a:r>
            <a:br>
              <a:rPr lang="pt-BR" sz="2000" dirty="0"/>
            </a:br>
            <a:r>
              <a:rPr lang="pt-BR" sz="2000" dirty="0"/>
              <a:t/>
            </a:r>
            <a:br>
              <a:rPr lang="pt-BR" sz="2000" dirty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/>
              <a:t/>
            </a:r>
            <a:br>
              <a:rPr lang="pt-BR" sz="2000" dirty="0"/>
            </a:br>
            <a:endParaRPr lang="pt-BR" sz="2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4539"/>
            <a:ext cx="2493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568952" cy="4442836"/>
          </a:xfrm>
        </p:spPr>
        <p:txBody>
          <a:bodyPr>
            <a:noAutofit/>
          </a:bodyPr>
          <a:lstStyle/>
          <a:p>
            <a:pPr lvl="0" algn="l">
              <a:lnSpc>
                <a:spcPts val="2700"/>
              </a:lnSpc>
            </a:pP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/>
              <a:t/>
            </a:r>
            <a:br>
              <a:rPr lang="pt-BR" sz="2000" b="1" dirty="0"/>
            </a:br>
            <a:r>
              <a:rPr lang="pt-BR" sz="2000" b="1" dirty="0" smtClean="0"/>
              <a:t>Situação crítica da matriz energética:</a:t>
            </a:r>
            <a:br>
              <a:rPr lang="pt-BR" sz="2000" b="1" dirty="0" smtClean="0"/>
            </a:br>
            <a:r>
              <a:rPr lang="pt-BR" sz="2000" b="1" dirty="0" smtClean="0"/>
              <a:t>- </a:t>
            </a:r>
            <a:r>
              <a:rPr lang="pt-BR" sz="2000" dirty="0" smtClean="0"/>
              <a:t>Consumo mar/14:  63,152mil </a:t>
            </a:r>
            <a:r>
              <a:rPr lang="pt-BR" sz="2000" dirty="0" err="1" smtClean="0"/>
              <a:t>Mwméd</a:t>
            </a:r>
            <a:r>
              <a:rPr lang="pt-BR" sz="2000" dirty="0" smtClean="0"/>
              <a:t> (3,3milMW menor do que </a:t>
            </a:r>
            <a:r>
              <a:rPr lang="pt-BR" sz="2000" dirty="0" err="1" smtClean="0"/>
              <a:t>fev</a:t>
            </a:r>
            <a:r>
              <a:rPr lang="pt-BR" sz="2000" dirty="0" smtClean="0"/>
              <a:t>/14);</a:t>
            </a:r>
            <a:br>
              <a:rPr lang="pt-BR" sz="2000" dirty="0" smtClean="0"/>
            </a:br>
            <a:r>
              <a:rPr lang="pt-BR" sz="2000" dirty="0" smtClean="0"/>
              <a:t>- Aumento térmicas (gás, carvão, diesel e biomassa): 21,8% (</a:t>
            </a:r>
            <a:r>
              <a:rPr lang="pt-BR" sz="2000" dirty="0" err="1" smtClean="0"/>
              <a:t>fev</a:t>
            </a:r>
            <a:r>
              <a:rPr lang="pt-BR" sz="2000" dirty="0" smtClean="0"/>
              <a:t>) para 24% (mar);</a:t>
            </a:r>
            <a:br>
              <a:rPr lang="pt-BR" sz="2000" dirty="0" smtClean="0"/>
            </a:br>
            <a:r>
              <a:rPr lang="pt-BR" sz="2000" dirty="0" smtClean="0"/>
              <a:t>- Térmicas supriram 15,1milMW em mar = 600MWméd a mais que </a:t>
            </a:r>
            <a:r>
              <a:rPr lang="pt-BR" sz="2000" dirty="0" err="1" smtClean="0"/>
              <a:t>fev</a:t>
            </a:r>
            <a:r>
              <a:rPr lang="pt-BR" sz="2000" dirty="0" smtClean="0"/>
              <a:t>;</a:t>
            </a:r>
            <a:br>
              <a:rPr lang="pt-BR" sz="2000" dirty="0" smtClean="0"/>
            </a:br>
            <a:r>
              <a:rPr lang="pt-BR" sz="2000" dirty="0" smtClean="0"/>
              <a:t>- Queda de 9% da geração hidrelétrica (49milMW </a:t>
            </a:r>
            <a:r>
              <a:rPr lang="pt-BR" sz="2000" dirty="0" err="1" smtClean="0"/>
              <a:t>fev</a:t>
            </a:r>
            <a:r>
              <a:rPr lang="pt-BR" sz="2000" dirty="0" smtClean="0"/>
              <a:t> para 44,6milMW mar);</a:t>
            </a:r>
            <a:br>
              <a:rPr lang="pt-BR" sz="2000" dirty="0" smtClean="0"/>
            </a:br>
            <a:r>
              <a:rPr lang="pt-BR" sz="2000" dirty="0" smtClean="0"/>
              <a:t>- Eólicas geraram 7,9% menos em mar comparado com </a:t>
            </a:r>
            <a:r>
              <a:rPr lang="pt-BR" sz="2000" dirty="0" err="1" smtClean="0"/>
              <a:t>fev</a:t>
            </a:r>
            <a:r>
              <a:rPr lang="pt-BR" sz="2000" dirty="0" smtClean="0"/>
              <a:t>;</a:t>
            </a:r>
            <a:br>
              <a:rPr lang="pt-BR" sz="2000" dirty="0" smtClean="0"/>
            </a:br>
            <a:r>
              <a:rPr lang="pt-BR" sz="2000" dirty="0" smtClean="0"/>
              <a:t>- Redução eólica 821MWméd para 756MWméd;</a:t>
            </a:r>
            <a:br>
              <a:rPr lang="pt-BR" sz="2000" dirty="0" smtClean="0"/>
            </a:br>
            <a:r>
              <a:rPr lang="pt-BR" sz="2000" dirty="0" smtClean="0"/>
              <a:t>- Taxa aproveitamento eólicas: redução de 30% </a:t>
            </a:r>
            <a:r>
              <a:rPr lang="pt-BR" sz="2000" dirty="0" err="1" smtClean="0"/>
              <a:t>fev</a:t>
            </a:r>
            <a:r>
              <a:rPr lang="pt-BR" sz="2000" dirty="0" smtClean="0"/>
              <a:t> para 23% mar;</a:t>
            </a:r>
            <a:br>
              <a:rPr lang="pt-BR" sz="2000" dirty="0" smtClean="0"/>
            </a:br>
            <a:r>
              <a:rPr lang="pt-BR" sz="2000" dirty="0" smtClean="0"/>
              <a:t>- </a:t>
            </a:r>
            <a:r>
              <a:rPr lang="pt-BR" sz="2000" dirty="0" err="1" smtClean="0"/>
              <a:t>PCHs</a:t>
            </a:r>
            <a:r>
              <a:rPr lang="pt-BR" sz="2000" dirty="0" smtClean="0"/>
              <a:t> produziram 20% mais em mar comparado com </a:t>
            </a:r>
            <a:r>
              <a:rPr lang="pt-BR" sz="2000" dirty="0" err="1" smtClean="0"/>
              <a:t>fev</a:t>
            </a:r>
            <a:r>
              <a:rPr lang="pt-BR" sz="2000" dirty="0" smtClean="0"/>
              <a:t>: 2,7milMWmed;</a:t>
            </a:r>
            <a:br>
              <a:rPr lang="pt-BR" sz="2000" dirty="0" smtClean="0"/>
            </a:br>
            <a:r>
              <a:rPr lang="pt-BR" sz="2000" dirty="0" smtClean="0"/>
              <a:t>- ONS projeta necessidade de 16milMWméd de térmicas em 2014</a:t>
            </a:r>
            <a:br>
              <a:rPr lang="pt-BR" sz="2000" dirty="0" smtClean="0"/>
            </a:br>
            <a:r>
              <a:rPr lang="pt-BR" sz="2000" dirty="0" smtClean="0"/>
              <a:t>- Reservatórios em março com 38,8% da capacidade no SE;</a:t>
            </a:r>
            <a:br>
              <a:rPr lang="pt-BR" sz="2000" dirty="0" smtClean="0"/>
            </a:br>
            <a:r>
              <a:rPr lang="pt-BR" sz="2000" dirty="0" smtClean="0"/>
              <a:t>- Necessidade de aumento urgente da geração limpa;</a:t>
            </a:r>
            <a:br>
              <a:rPr lang="pt-BR" sz="2000" dirty="0" smtClean="0"/>
            </a:br>
            <a:r>
              <a:rPr lang="pt-BR" sz="2000" dirty="0" smtClean="0"/>
              <a:t>- Atraso nos licenciamentos afeta competividade </a:t>
            </a:r>
            <a:r>
              <a:rPr lang="pt-BR" sz="2000" smtClean="0"/>
              <a:t>da economia;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- Previsibilidade de prazos, de custos </a:t>
            </a:r>
            <a:r>
              <a:rPr lang="pt-BR" sz="2000" smtClean="0"/>
              <a:t>e segurança </a:t>
            </a:r>
            <a:r>
              <a:rPr lang="pt-BR" sz="2000" dirty="0" smtClean="0"/>
              <a:t>jurídica.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/>
              <a:t/>
            </a:r>
            <a:br>
              <a:rPr lang="pt-BR" sz="2000" dirty="0"/>
            </a:br>
            <a:endParaRPr lang="pt-BR" sz="22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83012"/>
            <a:ext cx="2493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78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8177562" cy="5000660"/>
          </a:xfrm>
        </p:spPr>
        <p:txBody>
          <a:bodyPr>
            <a:noAutofit/>
          </a:bodyPr>
          <a:lstStyle/>
          <a:p>
            <a:pPr lvl="0" algn="l">
              <a:lnSpc>
                <a:spcPts val="2700"/>
              </a:lnSpc>
            </a:pPr>
            <a:r>
              <a:rPr lang="pt-BR" sz="2000" b="1" dirty="0" smtClean="0"/>
              <a:t>Proposta</a:t>
            </a:r>
            <a:r>
              <a:rPr lang="pt-BR" sz="2000" b="1" dirty="0"/>
              <a:t/>
            </a:r>
            <a:br>
              <a:rPr lang="pt-BR" sz="2000" b="1" dirty="0"/>
            </a:br>
            <a:r>
              <a:rPr lang="pt-BR" sz="2000" dirty="0" smtClean="0"/>
              <a:t>- Impacto ambiental x desenvolvimento econômico e social;</a:t>
            </a:r>
            <a:br>
              <a:rPr lang="pt-BR" sz="2000" dirty="0" smtClean="0"/>
            </a:br>
            <a:r>
              <a:rPr lang="pt-BR" sz="2000" dirty="0" smtClean="0"/>
              <a:t>- Transparência, previsibilidade, proporcionalidade, prazos;</a:t>
            </a:r>
            <a:br>
              <a:rPr lang="pt-BR" sz="2000" dirty="0" smtClean="0"/>
            </a:br>
            <a:r>
              <a:rPr lang="pt-BR" sz="2000" dirty="0" smtClean="0"/>
              <a:t>- Licenciamento conforme porte, natureza e potencial poluidor e degradador:</a:t>
            </a:r>
            <a:br>
              <a:rPr lang="pt-BR" sz="2000" dirty="0" smtClean="0"/>
            </a:br>
            <a:r>
              <a:rPr lang="pt-BR" sz="2000" dirty="0"/>
              <a:t> </a:t>
            </a:r>
            <a:r>
              <a:rPr lang="pt-BR" sz="2000" dirty="0" smtClean="0"/>
              <a:t>  </a:t>
            </a:r>
            <a:r>
              <a:rPr lang="pt-BR" sz="1600" dirty="0" smtClean="0"/>
              <a:t>(ordinário trifásico-LP, LI e LO; </a:t>
            </a:r>
            <a:r>
              <a:rPr lang="pt-BR" sz="1600" dirty="0" smtClean="0"/>
              <a:t>simplificado </a:t>
            </a:r>
            <a:r>
              <a:rPr lang="pt-BR" sz="1600" dirty="0" smtClean="0"/>
              <a:t>ou dispensa);</a:t>
            </a:r>
            <a:br>
              <a:rPr lang="pt-BR" sz="1600" dirty="0" smtClean="0"/>
            </a:br>
            <a:r>
              <a:rPr lang="pt-BR" sz="2000" dirty="0"/>
              <a:t>- Licenciamento </a:t>
            </a:r>
            <a:r>
              <a:rPr lang="pt-BR" sz="2000" dirty="0" smtClean="0"/>
              <a:t>diferenciado: eólicas</a:t>
            </a:r>
            <a:r>
              <a:rPr lang="pt-BR" sz="2000" dirty="0"/>
              <a:t>, solares, </a:t>
            </a:r>
            <a:r>
              <a:rPr lang="pt-BR" sz="2000" dirty="0" err="1" smtClean="0"/>
              <a:t>PCHs</a:t>
            </a:r>
            <a:r>
              <a:rPr lang="pt-BR" sz="2000" dirty="0" smtClean="0"/>
              <a:t>;</a:t>
            </a:r>
            <a:r>
              <a:rPr lang="pt-BR" sz="2000" dirty="0"/>
              <a:t/>
            </a:r>
            <a:br>
              <a:rPr lang="pt-BR" sz="2000" dirty="0"/>
            </a:br>
            <a:r>
              <a:rPr lang="pt-BR" sz="2000" dirty="0" smtClean="0"/>
              <a:t>- Balcão único de licenciamento (competência, autonomia, 1 manifestação);</a:t>
            </a:r>
            <a:br>
              <a:rPr lang="pt-BR" sz="2000" dirty="0" smtClean="0"/>
            </a:br>
            <a:r>
              <a:rPr lang="pt-BR" sz="2000" dirty="0" smtClean="0"/>
              <a:t>- Interação dos órgãos: </a:t>
            </a:r>
            <a:br>
              <a:rPr lang="pt-BR" sz="2000" dirty="0" smtClean="0"/>
            </a:br>
            <a:r>
              <a:rPr lang="pt-BR" sz="2000" dirty="0" smtClean="0"/>
              <a:t>   </a:t>
            </a:r>
            <a:r>
              <a:rPr lang="pt-BR" sz="1600" dirty="0" smtClean="0"/>
              <a:t>(MMA, CONAMA, IBAMA, </a:t>
            </a:r>
            <a:r>
              <a:rPr lang="pt-BR" sz="1600" dirty="0" err="1" smtClean="0"/>
              <a:t>ICMBio</a:t>
            </a:r>
            <a:r>
              <a:rPr lang="pt-BR" sz="1600" dirty="0" smtClean="0"/>
              <a:t>, FEPAM, MS, FUNASA, FCP, FNI, FUNAI, IPHAN, </a:t>
            </a:r>
            <a:r>
              <a:rPr lang="pt-BR" sz="1600" dirty="0" err="1" smtClean="0"/>
              <a:t>etc</a:t>
            </a:r>
            <a:r>
              <a:rPr lang="pt-BR" sz="1600" dirty="0" smtClean="0"/>
              <a:t>);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- Regrar participação do MPE e F;</a:t>
            </a:r>
            <a:br>
              <a:rPr lang="pt-BR" sz="2000" dirty="0" smtClean="0"/>
            </a:br>
            <a:r>
              <a:rPr lang="pt-BR" sz="2000" dirty="0" smtClean="0"/>
              <a:t>- Termos de Referência padrão, por tipologia de empreendimento;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endParaRPr lang="pt-BR" sz="20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3776"/>
            <a:ext cx="2493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1857340"/>
            <a:ext cx="7772400" cy="4643494"/>
          </a:xfrm>
        </p:spPr>
        <p:txBody>
          <a:bodyPr>
            <a:noAutofit/>
          </a:bodyPr>
          <a:lstStyle/>
          <a:p>
            <a:pPr lvl="0"/>
            <a:r>
              <a:rPr lang="pt-BR" sz="2800" dirty="0" smtClean="0"/>
              <a:t>Obrigado!</a:t>
            </a:r>
            <a:br>
              <a:rPr lang="pt-BR" sz="2800" dirty="0" smtClean="0"/>
            </a:br>
            <a:r>
              <a:rPr lang="pt-BR" sz="2800" dirty="0"/>
              <a:t/>
            </a:r>
            <a:br>
              <a:rPr lang="pt-BR" sz="2800" dirty="0"/>
            </a:br>
            <a:endParaRPr lang="pt-BR" sz="2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576" y="4653136"/>
            <a:ext cx="7643866" cy="1728192"/>
          </a:xfrm>
        </p:spPr>
        <p:txBody>
          <a:bodyPr>
            <a:normAutofit fontScale="92500" lnSpcReduction="20000"/>
          </a:bodyPr>
          <a:lstStyle/>
          <a:p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ALEXEI MACORIN VIVAN</a:t>
            </a:r>
          </a:p>
          <a:p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Diretor Presidente da ABCE</a:t>
            </a:r>
          </a:p>
          <a:p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Presidente do FMASE</a:t>
            </a:r>
          </a:p>
          <a:p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alexei.vivan@abce.org.br</a:t>
            </a:r>
          </a:p>
          <a:p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Tel.: 11 3060-5051</a:t>
            </a:r>
            <a:endParaRPr lang="pt-BR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t-B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5156"/>
            <a:ext cx="2495550" cy="920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22</Words>
  <Application>Microsoft Office PowerPoint</Application>
  <PresentationFormat>Apresentação na tela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   IX SIMPÓSIO INTERNACIONAL DE QUALIDADE AMBIENTAL  Licenciamento Ambiental do Setor Elétrico    </vt:lpstr>
      <vt:lpstr>      ABCE - 78 anos de existência; - Mais antiga associação do setor elétrico; - Congrega 37 empresas e grupos empresariais; - Geração, Transmissão e Distribuição (públicas e privadas);  FMASE - criado ao final de 2004; - 18 associações de Geração, Transmissão e Distribuição; - Ambiente de discussão das questões de meio ambiente do setor elétrico.      </vt:lpstr>
      <vt:lpstr>    Situação crítica da matriz energética: - Consumo mar/14:  63,152mil Mwméd (3,3milMW menor do que fev/14); - Aumento térmicas (gás, carvão, diesel e biomassa): 21,8% (fev) para 24% (mar); - Térmicas supriram 15,1milMW em mar = 600MWméd a mais que fev; - Queda de 9% da geração hidrelétrica (49milMW fev para 44,6milMW mar); - Eólicas geraram 7,9% menos em mar comparado com fev; - Redução eólica 821MWméd para 756MWméd; - Taxa aproveitamento eólicas: redução de 30% fev para 23% mar; - PCHs produziram 20% mais em mar comparado com fev: 2,7milMWmed; - ONS projeta necessidade de 16milMWméd de térmicas em 2014 - Reservatórios em março com 38,8% da capacidade no SE; - Necessidade de aumento urgente da geração limpa; - Atraso nos licenciamentos afeta competividade da economia; - Previsibilidade de prazos, de custos e segurança jurídica.   </vt:lpstr>
      <vt:lpstr>Proposta - Impacto ambiental x desenvolvimento econômico e social; - Transparência, previsibilidade, proporcionalidade, prazos; - Licenciamento conforme porte, natureza e potencial poluidor e degradador:    (ordinário trifásico-LP, LI e LO; simplificado ou dispensa); - Licenciamento diferenciado: eólicas, solares, PCHs; - Balcão único de licenciamento (competência, autonomia, 1 manifestação); - Interação dos órgãos:     (MMA, CONAMA, IBAMA, ICMBio, FEPAM, MS, FUNASA, FCP, FNI, FUNAI, IPHAN, etc); - Regrar participação do MPE e F; - Termos de Referência padrão, por tipologia de empreendimento;  </vt:lpstr>
      <vt:lpstr>Obrigado!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Valeria</dc:creator>
  <cp:lastModifiedBy>windows</cp:lastModifiedBy>
  <cp:revision>35</cp:revision>
  <cp:lastPrinted>2013-01-23T23:31:51Z</cp:lastPrinted>
  <dcterms:created xsi:type="dcterms:W3CDTF">2012-05-09T16:06:01Z</dcterms:created>
  <dcterms:modified xsi:type="dcterms:W3CDTF">2014-05-21T18:02:23Z</dcterms:modified>
</cp:coreProperties>
</file>